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5" r:id="rId3"/>
    <p:sldId id="273" r:id="rId4"/>
    <p:sldId id="274" r:id="rId5"/>
    <p:sldId id="259" r:id="rId6"/>
    <p:sldId id="260" r:id="rId7"/>
    <p:sldId id="261" r:id="rId8"/>
    <p:sldId id="269" r:id="rId9"/>
    <p:sldId id="262" r:id="rId10"/>
    <p:sldId id="263" r:id="rId11"/>
    <p:sldId id="264" r:id="rId12"/>
    <p:sldId id="265" r:id="rId13"/>
    <p:sldId id="266" r:id="rId14"/>
    <p:sldId id="267" r:id="rId15"/>
    <p:sldId id="268" r:id="rId16"/>
    <p:sldId id="270" r:id="rId17"/>
    <p:sldId id="271" r:id="rId18"/>
    <p:sldId id="258" r:id="rId1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65D"/>
    <a:srgbClr val="4E6583"/>
    <a:srgbClr val="004991"/>
    <a:srgbClr val="8694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78372" autoAdjust="0"/>
  </p:normalViewPr>
  <p:slideViewPr>
    <p:cSldViewPr snapToGrid="0">
      <p:cViewPr varScale="1">
        <p:scale>
          <a:sx n="76" d="100"/>
          <a:sy n="76" d="100"/>
        </p:scale>
        <p:origin x="92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49AB49-B13F-4740-82DA-28236EF0B09E}" type="datetimeFigureOut">
              <a:rPr lang="de-DE" smtClean="0"/>
              <a:t>04.02.2026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1F1A97-9737-4B4D-8979-ABE662ED472B}" type="slidenum">
              <a:rPr lang="de-DE" smtClean="0"/>
              <a:t>‹Nr.›</a:t>
            </a:fld>
            <a:endParaRPr lang="de-DE"/>
          </a:p>
        </p:txBody>
      </p:sp>
    </p:spTree>
    <p:extLst>
      <p:ext uri="{BB962C8B-B14F-4D97-AF65-F5344CB8AC3E}">
        <p14:creationId xmlns:p14="http://schemas.microsoft.com/office/powerpoint/2010/main" val="1640821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BE2DB7AF-EB6F-2CC0-8090-6854A6491AE7}"/>
              </a:ext>
            </a:extLst>
          </p:cNvPr>
          <p:cNvSpPr>
            <a:spLocks noGrp="1" noChangeArrowheads="1"/>
          </p:cNvSpPr>
          <p:nvPr>
            <p:ph type="sldNum"/>
          </p:nvPr>
        </p:nvSpPr>
        <p:spPr>
          <a:ln/>
        </p:spPr>
        <p:txBody>
          <a:bodyPr/>
          <a:lstStyle/>
          <a:p>
            <a:fld id="{947C9D1C-6FFD-4782-BB6D-BCF290E7E571}" type="slidenum">
              <a:rPr lang="de-DE" altLang="de-DE"/>
              <a:pPr/>
              <a:t>2</a:t>
            </a:fld>
            <a:endParaRPr lang="de-DE" altLang="de-DE"/>
          </a:p>
        </p:txBody>
      </p:sp>
      <p:sp>
        <p:nvSpPr>
          <p:cNvPr id="57345" name="Rectangle 1">
            <a:extLst>
              <a:ext uri="{FF2B5EF4-FFF2-40B4-BE49-F238E27FC236}">
                <a16:creationId xmlns:a16="http://schemas.microsoft.com/office/drawing/2014/main" id="{B2110BF4-06E2-D051-B1A9-38E09A3F9DCC}"/>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57346" name="Text Box 2">
            <a:extLst>
              <a:ext uri="{FF2B5EF4-FFF2-40B4-BE49-F238E27FC236}">
                <a16:creationId xmlns:a16="http://schemas.microsoft.com/office/drawing/2014/main" id="{3B8B3BBF-1879-1394-E2D8-82E94B3C21BE}"/>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a:latin typeface="Calibri" panose="020F0502020204030204" pitchFamily="34" charset="0"/>
                <a:cs typeface="Noto Sans SC Regular" charset="0"/>
              </a:rPr>
              <a:t>Schwerpunkt: Einbindung Virtueller Welten &amp; Avatar-gestützte interaktive Systemen in den Sportunterricht</a:t>
            </a:r>
            <a:r>
              <a:rPr lang="de-DE" altLang="de-DE" sz="2000">
                <a:latin typeface="Calibri" panose="020F0502020204030204" pitchFamily="34" charset="0"/>
                <a:cs typeface="Noto Sans SC Regular" charset="0"/>
              </a:rPr>
              <a:t> </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Videoanalysen im Leistungssport -&gt; Bewegungslernen </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K.I. Entwicklung ermöglicht Automatieriesung von Auswertungen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[-&gt;] Kritik: Digitale Medien reduzieren Bewegungszeit </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57347" name="Text Box 3">
            <a:extLst>
              <a:ext uri="{FF2B5EF4-FFF2-40B4-BE49-F238E27FC236}">
                <a16:creationId xmlns:a16="http://schemas.microsoft.com/office/drawing/2014/main" id="{11C90631-EB89-E39F-4C07-1E5097B236FA}"/>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DFAA8718-909B-4FA4-880D-85E7A81067D1}" type="slidenum">
              <a:rPr lang="de-DE" altLang="de-DE">
                <a:cs typeface="+mn-ea" charset="0"/>
              </a:rPr>
              <a:pPr algn="r">
                <a:lnSpc>
                  <a:spcPct val="100000"/>
                </a:lnSpc>
              </a:pPr>
              <a:t>2</a:t>
            </a:fld>
            <a:endParaRPr lang="de-DE" altLang="de-DE">
              <a:cs typeface="+mn-ea" charset="0"/>
            </a:endParaRPr>
          </a:p>
        </p:txBody>
      </p:sp>
    </p:spTree>
    <p:extLst>
      <p:ext uri="{BB962C8B-B14F-4D97-AF65-F5344CB8AC3E}">
        <p14:creationId xmlns:p14="http://schemas.microsoft.com/office/powerpoint/2010/main" val="741462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933AB3C8-1B20-56CC-06ED-098F015087FE}"/>
              </a:ext>
            </a:extLst>
          </p:cNvPr>
          <p:cNvSpPr>
            <a:spLocks noGrp="1" noChangeArrowheads="1"/>
          </p:cNvSpPr>
          <p:nvPr>
            <p:ph type="sldNum"/>
          </p:nvPr>
        </p:nvSpPr>
        <p:spPr>
          <a:ln/>
        </p:spPr>
        <p:txBody>
          <a:bodyPr/>
          <a:lstStyle/>
          <a:p>
            <a:fld id="{C31D10E5-0A67-4AC5-ADBC-324C49C8F566}" type="slidenum">
              <a:rPr lang="de-DE" altLang="de-DE"/>
              <a:pPr/>
              <a:t>11</a:t>
            </a:fld>
            <a:endParaRPr lang="de-DE" altLang="de-DE"/>
          </a:p>
        </p:txBody>
      </p:sp>
      <p:sp>
        <p:nvSpPr>
          <p:cNvPr id="64513" name="Rectangle 1">
            <a:extLst>
              <a:ext uri="{FF2B5EF4-FFF2-40B4-BE49-F238E27FC236}">
                <a16:creationId xmlns:a16="http://schemas.microsoft.com/office/drawing/2014/main" id="{4325DDFC-21F8-5452-315E-E9F1D1414704}"/>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4514" name="Text Box 2">
            <a:extLst>
              <a:ext uri="{FF2B5EF4-FFF2-40B4-BE49-F238E27FC236}">
                <a16:creationId xmlns:a16="http://schemas.microsoft.com/office/drawing/2014/main" id="{5C20FDC1-7685-E228-B49F-969746AA05FD}"/>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Die Visualisierung mit Captury erfolgt auf Basis von:</a:t>
            </a:r>
          </a:p>
        </p:txBody>
      </p:sp>
      <p:sp>
        <p:nvSpPr>
          <p:cNvPr id="64515" name="Text Box 3">
            <a:extLst>
              <a:ext uri="{FF2B5EF4-FFF2-40B4-BE49-F238E27FC236}">
                <a16:creationId xmlns:a16="http://schemas.microsoft.com/office/drawing/2014/main" id="{ADB53D55-AAA9-ABB2-F1AF-B247DBAE8454}"/>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F2A478F0-A0A3-4A12-95C7-FE634D1F7B44}" type="slidenum">
              <a:rPr lang="de-DE" altLang="de-DE">
                <a:cs typeface="+mn-ea" charset="0"/>
              </a:rPr>
              <a:pPr algn="r">
                <a:lnSpc>
                  <a:spcPct val="100000"/>
                </a:lnSpc>
              </a:pPr>
              <a:t>11</a:t>
            </a:fld>
            <a:endParaRPr lang="de-DE" altLang="de-DE">
              <a:cs typeface="+mn-ea"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1A9B0C28-C3F3-8475-30A1-F209A8FF103F}"/>
              </a:ext>
            </a:extLst>
          </p:cNvPr>
          <p:cNvSpPr>
            <a:spLocks noGrp="1" noChangeArrowheads="1"/>
          </p:cNvSpPr>
          <p:nvPr>
            <p:ph type="sldNum"/>
          </p:nvPr>
        </p:nvSpPr>
        <p:spPr>
          <a:ln/>
        </p:spPr>
        <p:txBody>
          <a:bodyPr/>
          <a:lstStyle/>
          <a:p>
            <a:fld id="{2787D745-E6D2-461F-8401-60F1668CBA73}" type="slidenum">
              <a:rPr lang="de-DE" altLang="de-DE"/>
              <a:pPr/>
              <a:t>12</a:t>
            </a:fld>
            <a:endParaRPr lang="de-DE" altLang="de-DE"/>
          </a:p>
        </p:txBody>
      </p:sp>
      <p:sp>
        <p:nvSpPr>
          <p:cNvPr id="65537" name="Rectangle 1">
            <a:extLst>
              <a:ext uri="{FF2B5EF4-FFF2-40B4-BE49-F238E27FC236}">
                <a16:creationId xmlns:a16="http://schemas.microsoft.com/office/drawing/2014/main" id="{EAD436A8-9959-FB58-A6F5-9DF0668B5892}"/>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5538" name="Text Box 2">
            <a:extLst>
              <a:ext uri="{FF2B5EF4-FFF2-40B4-BE49-F238E27FC236}">
                <a16:creationId xmlns:a16="http://schemas.microsoft.com/office/drawing/2014/main" id="{40C5E0F6-0E7C-E820-3B10-955BFFCB7C52}"/>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Wir haben also Bewegungsanalysen durchgeführt und im Anschluss die Studierenden interviewt.</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Differenziert wurde zwischen Einzel und Gruppenuntersuchungen</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Teilnehmer*innen waren Sportstudierende aus dem Bachelor Studiengang Lehramt.</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Bewegungsexplorationen im Bereich der Gymnastik</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65539" name="Text Box 3">
            <a:extLst>
              <a:ext uri="{FF2B5EF4-FFF2-40B4-BE49-F238E27FC236}">
                <a16:creationId xmlns:a16="http://schemas.microsoft.com/office/drawing/2014/main" id="{D3936493-167E-8768-FED8-8F53B7BEC779}"/>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64D6B7CA-D3B4-4145-ADF7-F128D7D1DF50}" type="slidenum">
              <a:rPr lang="de-DE" altLang="de-DE">
                <a:cs typeface="+mn-ea" charset="0"/>
              </a:rPr>
              <a:pPr algn="r">
                <a:lnSpc>
                  <a:spcPct val="100000"/>
                </a:lnSpc>
              </a:pPr>
              <a:t>12</a:t>
            </a:fld>
            <a:endParaRPr lang="de-DE" altLang="de-DE">
              <a:cs typeface="+mn-ea"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EE495444-CD74-CD42-75B8-1EB3CB176B9A}"/>
              </a:ext>
            </a:extLst>
          </p:cNvPr>
          <p:cNvSpPr>
            <a:spLocks noGrp="1" noChangeArrowheads="1"/>
          </p:cNvSpPr>
          <p:nvPr>
            <p:ph type="sldNum"/>
          </p:nvPr>
        </p:nvSpPr>
        <p:spPr>
          <a:ln/>
        </p:spPr>
        <p:txBody>
          <a:bodyPr/>
          <a:lstStyle/>
          <a:p>
            <a:fld id="{02C10AA1-B7A6-4B60-9BF3-1C82A7B23B4C}" type="slidenum">
              <a:rPr lang="de-DE" altLang="de-DE"/>
              <a:pPr/>
              <a:t>13</a:t>
            </a:fld>
            <a:endParaRPr lang="de-DE" altLang="de-DE"/>
          </a:p>
        </p:txBody>
      </p:sp>
      <p:sp>
        <p:nvSpPr>
          <p:cNvPr id="66561" name="Rectangle 1">
            <a:extLst>
              <a:ext uri="{FF2B5EF4-FFF2-40B4-BE49-F238E27FC236}">
                <a16:creationId xmlns:a16="http://schemas.microsoft.com/office/drawing/2014/main" id="{F38CF05A-6D1C-B5A1-BA72-FB47F88420DB}"/>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6562" name="Text Box 2">
            <a:extLst>
              <a:ext uri="{FF2B5EF4-FFF2-40B4-BE49-F238E27FC236}">
                <a16:creationId xmlns:a16="http://schemas.microsoft.com/office/drawing/2014/main" id="{F409A42D-4900-3184-8C4B-B55CB21F7860}"/>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Vergleich der Bewegungszeiten mit und ohne Visualisierung durch das Captury System</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(Verwendung Wilcoxon-Test)</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66563" name="Text Box 3">
            <a:extLst>
              <a:ext uri="{FF2B5EF4-FFF2-40B4-BE49-F238E27FC236}">
                <a16:creationId xmlns:a16="http://schemas.microsoft.com/office/drawing/2014/main" id="{DA6B7563-590E-9CE0-CCD1-2DB413253D8F}"/>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58060B0B-BD36-41F6-A742-3C1C716EC847}" type="slidenum">
              <a:rPr lang="de-DE" altLang="de-DE">
                <a:cs typeface="+mn-ea" charset="0"/>
              </a:rPr>
              <a:pPr algn="r">
                <a:lnSpc>
                  <a:spcPct val="100000"/>
                </a:lnSpc>
              </a:pPr>
              <a:t>13</a:t>
            </a:fld>
            <a:endParaRPr lang="de-DE" altLang="de-DE">
              <a:cs typeface="+mn-ea"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FED3BB9E-9BAC-BFF9-A6E7-B2E60403F4A2}"/>
              </a:ext>
            </a:extLst>
          </p:cNvPr>
          <p:cNvSpPr>
            <a:spLocks noGrp="1" noChangeArrowheads="1"/>
          </p:cNvSpPr>
          <p:nvPr>
            <p:ph type="sldNum"/>
          </p:nvPr>
        </p:nvSpPr>
        <p:spPr>
          <a:ln/>
        </p:spPr>
        <p:txBody>
          <a:bodyPr/>
          <a:lstStyle/>
          <a:p>
            <a:fld id="{D1F01D28-D6C0-4CA4-B9C5-61E09C93F484}" type="slidenum">
              <a:rPr lang="de-DE" altLang="de-DE"/>
              <a:pPr/>
              <a:t>14</a:t>
            </a:fld>
            <a:endParaRPr lang="de-DE" altLang="de-DE"/>
          </a:p>
        </p:txBody>
      </p:sp>
      <p:sp>
        <p:nvSpPr>
          <p:cNvPr id="67585" name="Rectangle 1">
            <a:extLst>
              <a:ext uri="{FF2B5EF4-FFF2-40B4-BE49-F238E27FC236}">
                <a16:creationId xmlns:a16="http://schemas.microsoft.com/office/drawing/2014/main" id="{AEC96119-F34E-8D83-4D54-0616508AF97D}"/>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7586" name="Text Box 2">
            <a:extLst>
              <a:ext uri="{FF2B5EF4-FFF2-40B4-BE49-F238E27FC236}">
                <a16:creationId xmlns:a16="http://schemas.microsoft.com/office/drawing/2014/main" id="{6F2EF942-782F-5DD5-B1A2-30062679E85E}"/>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Pilotstudie mit einer kleinen Studierendenanzahl. Einbindung der Interviews.</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67587" name="Text Box 3">
            <a:extLst>
              <a:ext uri="{FF2B5EF4-FFF2-40B4-BE49-F238E27FC236}">
                <a16:creationId xmlns:a16="http://schemas.microsoft.com/office/drawing/2014/main" id="{6560BD39-C613-1D0A-401F-995D3C1B2F44}"/>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58CB9117-6054-43A3-8CE0-85D1C5C55007}" type="slidenum">
              <a:rPr lang="de-DE" altLang="de-DE">
                <a:cs typeface="+mn-ea" charset="0"/>
              </a:rPr>
              <a:pPr algn="r">
                <a:lnSpc>
                  <a:spcPct val="100000"/>
                </a:lnSpc>
              </a:pPr>
              <a:t>14</a:t>
            </a:fld>
            <a:endParaRPr lang="de-DE" altLang="de-DE">
              <a:cs typeface="+mn-ea"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72F2F777-C83B-E53B-86BC-DFE7DF54132F}"/>
              </a:ext>
            </a:extLst>
          </p:cNvPr>
          <p:cNvSpPr>
            <a:spLocks noGrp="1" noChangeArrowheads="1"/>
          </p:cNvSpPr>
          <p:nvPr>
            <p:ph type="sldNum"/>
          </p:nvPr>
        </p:nvSpPr>
        <p:spPr>
          <a:ln/>
        </p:spPr>
        <p:txBody>
          <a:bodyPr/>
          <a:lstStyle/>
          <a:p>
            <a:fld id="{B78355C8-5A94-46B0-8A1B-1E66B2C92A91}" type="slidenum">
              <a:rPr lang="de-DE" altLang="de-DE"/>
              <a:pPr/>
              <a:t>15</a:t>
            </a:fld>
            <a:endParaRPr lang="de-DE" altLang="de-DE"/>
          </a:p>
        </p:txBody>
      </p:sp>
      <p:sp>
        <p:nvSpPr>
          <p:cNvPr id="68609" name="Rectangle 1">
            <a:extLst>
              <a:ext uri="{FF2B5EF4-FFF2-40B4-BE49-F238E27FC236}">
                <a16:creationId xmlns:a16="http://schemas.microsoft.com/office/drawing/2014/main" id="{D1296A4B-71AA-BAA3-CAB8-5A5F8BF2D7CE}"/>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8610" name="Rectangle 2">
            <a:extLst>
              <a:ext uri="{FF2B5EF4-FFF2-40B4-BE49-F238E27FC236}">
                <a16:creationId xmlns:a16="http://schemas.microsoft.com/office/drawing/2014/main" id="{C0F5C105-D191-3781-FCFB-2A9491A33051}"/>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
        <p:nvSpPr>
          <p:cNvPr id="68611" name="Text Box 3">
            <a:extLst>
              <a:ext uri="{FF2B5EF4-FFF2-40B4-BE49-F238E27FC236}">
                <a16:creationId xmlns:a16="http://schemas.microsoft.com/office/drawing/2014/main" id="{DD629452-E94A-413E-7BF2-FC56CE2045BD}"/>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64FD9E95-28E5-4BD8-9063-0A0FB7C58159}" type="slidenum">
              <a:rPr lang="de-DE" altLang="de-DE">
                <a:cs typeface="+mn-ea" charset="0"/>
              </a:rPr>
              <a:pPr algn="r">
                <a:lnSpc>
                  <a:spcPct val="100000"/>
                </a:lnSpc>
              </a:pPr>
              <a:t>15</a:t>
            </a:fld>
            <a:endParaRPr lang="de-DE" altLang="de-DE">
              <a:cs typeface="+mn-ea"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F33349C8-AB87-A014-B9D4-516E314A45CB}"/>
              </a:ext>
            </a:extLst>
          </p:cNvPr>
          <p:cNvSpPr>
            <a:spLocks noGrp="1" noChangeArrowheads="1"/>
          </p:cNvSpPr>
          <p:nvPr>
            <p:ph type="sldNum"/>
          </p:nvPr>
        </p:nvSpPr>
        <p:spPr>
          <a:ln/>
        </p:spPr>
        <p:txBody>
          <a:bodyPr/>
          <a:lstStyle/>
          <a:p>
            <a:fld id="{E24968DC-8DC0-4D93-AC94-EE31090B15E4}" type="slidenum">
              <a:rPr lang="de-DE" altLang="de-DE"/>
              <a:pPr/>
              <a:t>16</a:t>
            </a:fld>
            <a:endParaRPr lang="de-DE" altLang="de-DE"/>
          </a:p>
        </p:txBody>
      </p:sp>
      <p:sp>
        <p:nvSpPr>
          <p:cNvPr id="70657" name="Rectangle 1">
            <a:extLst>
              <a:ext uri="{FF2B5EF4-FFF2-40B4-BE49-F238E27FC236}">
                <a16:creationId xmlns:a16="http://schemas.microsoft.com/office/drawing/2014/main" id="{04B00A68-D9F3-80DF-AAFE-2D9175D07A4E}"/>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70658" name="Text Box 2">
            <a:extLst>
              <a:ext uri="{FF2B5EF4-FFF2-40B4-BE49-F238E27FC236}">
                <a16:creationId xmlns:a16="http://schemas.microsoft.com/office/drawing/2014/main" id="{BF8F5856-0BAB-1517-441D-198B0A31E206}"/>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Arial" panose="020B0604020202020204" pitchFamily="34" charset="0"/>
                <a:cs typeface="Noto Sans SC Regular" charset="0"/>
              </a:rPr>
              <a:t>Erstellung von Lehrmaterialen auf Basis Avatar-generierter Video und Printmaterialen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Arial" panose="020B0604020202020204" pitchFamily="34" charset="0"/>
                <a:cs typeface="Noto Sans SC Regular" charset="0"/>
              </a:rPr>
              <a:t>Übertragung auf die Bereiche: Tanz, Gestalten Tanzen Darstellen und Urbane Tänze</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Arial" panose="020B0604020202020204" pitchFamily="34" charset="0"/>
                <a:cs typeface="Noto Sans SC Regular" charset="0"/>
              </a:rPr>
              <a:t>Untersuchung ob und in welchem Maße "Motivationseffekte" der Avatare nachlassen.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Arial" panose="020B0604020202020204" pitchFamily="34" charset="0"/>
                <a:cs typeface="Noto Sans SC Regular" charset="0"/>
              </a:rPr>
              <a:t>Einbindung weiterer Aspekte, z.B. der Pulsfrequenz während der Bewegungsausführung zur Erfassung der Intensität bei der Exploration von Bewegungs- und Übungsvariation</a:t>
            </a:r>
          </a:p>
        </p:txBody>
      </p:sp>
      <p:sp>
        <p:nvSpPr>
          <p:cNvPr id="70659" name="Text Box 3">
            <a:extLst>
              <a:ext uri="{FF2B5EF4-FFF2-40B4-BE49-F238E27FC236}">
                <a16:creationId xmlns:a16="http://schemas.microsoft.com/office/drawing/2014/main" id="{AB555DD8-7635-7AB2-80D5-A83E6BE3C981}"/>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F8775518-3760-4CCB-90A6-EA9CDB449048}" type="slidenum">
              <a:rPr lang="de-DE" altLang="de-DE">
                <a:cs typeface="+mn-ea" charset="0"/>
              </a:rPr>
              <a:pPr algn="r">
                <a:lnSpc>
                  <a:spcPct val="100000"/>
                </a:lnSpc>
              </a:pPr>
              <a:t>16</a:t>
            </a:fld>
            <a:endParaRPr lang="de-DE" altLang="de-DE">
              <a:cs typeface="+mn-ea"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39B50330-F985-F860-C919-F6B1A561CA74}"/>
              </a:ext>
            </a:extLst>
          </p:cNvPr>
          <p:cNvSpPr>
            <a:spLocks noGrp="1" noChangeArrowheads="1"/>
          </p:cNvSpPr>
          <p:nvPr>
            <p:ph type="sldNum"/>
          </p:nvPr>
        </p:nvSpPr>
        <p:spPr>
          <a:ln/>
        </p:spPr>
        <p:txBody>
          <a:bodyPr/>
          <a:lstStyle/>
          <a:p>
            <a:fld id="{35448602-BE79-4964-82BD-24A9799B8341}" type="slidenum">
              <a:rPr lang="de-DE" altLang="de-DE"/>
              <a:pPr/>
              <a:t>17</a:t>
            </a:fld>
            <a:endParaRPr lang="de-DE" altLang="de-DE"/>
          </a:p>
        </p:txBody>
      </p:sp>
      <p:sp>
        <p:nvSpPr>
          <p:cNvPr id="71681" name="Rectangle 1">
            <a:extLst>
              <a:ext uri="{FF2B5EF4-FFF2-40B4-BE49-F238E27FC236}">
                <a16:creationId xmlns:a16="http://schemas.microsoft.com/office/drawing/2014/main" id="{0DE4A76C-B27F-D763-4489-FFE7D10810ED}"/>
              </a:ext>
            </a:extLst>
          </p:cNvPr>
          <p:cNvSpPr txBox="1">
            <a:spLocks noGrp="1" noRot="1" noChangeAspect="1" noChangeArrowheads="1"/>
          </p:cNvSpPr>
          <p:nvPr>
            <p:ph type="sldImg"/>
          </p:nvPr>
        </p:nvSpPr>
        <p:spPr bwMode="auto">
          <a:xfrm>
            <a:off x="215900" y="812800"/>
            <a:ext cx="7126288" cy="40084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71682" name="Rectangle 2">
            <a:extLst>
              <a:ext uri="{FF2B5EF4-FFF2-40B4-BE49-F238E27FC236}">
                <a16:creationId xmlns:a16="http://schemas.microsoft.com/office/drawing/2014/main" id="{45F87E0A-5407-7F24-2B39-F4E5F00FE698}"/>
              </a:ext>
            </a:extLst>
          </p:cNvPr>
          <p:cNvSpPr txBox="1">
            <a:spLocks noGrp="1" noChangeArrowheads="1"/>
          </p:cNvSpPr>
          <p:nvPr>
            <p:ph type="body" idx="1"/>
          </p:nvPr>
        </p:nvSpPr>
        <p:spPr bwMode="auto">
          <a:xfrm>
            <a:off x="755650" y="5078413"/>
            <a:ext cx="6048375" cy="48117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BE2DB7AF-EB6F-2CC0-8090-6854A6491AE7}"/>
              </a:ext>
            </a:extLst>
          </p:cNvPr>
          <p:cNvSpPr>
            <a:spLocks noGrp="1" noChangeArrowheads="1"/>
          </p:cNvSpPr>
          <p:nvPr>
            <p:ph type="sldNum"/>
          </p:nvPr>
        </p:nvSpPr>
        <p:spPr>
          <a:ln/>
        </p:spPr>
        <p:txBody>
          <a:bodyPr/>
          <a:lstStyle/>
          <a:p>
            <a:fld id="{947C9D1C-6FFD-4782-BB6D-BCF290E7E571}" type="slidenum">
              <a:rPr lang="de-DE" altLang="de-DE"/>
              <a:pPr/>
              <a:t>3</a:t>
            </a:fld>
            <a:endParaRPr lang="de-DE" altLang="de-DE"/>
          </a:p>
        </p:txBody>
      </p:sp>
      <p:sp>
        <p:nvSpPr>
          <p:cNvPr id="57345" name="Rectangle 1">
            <a:extLst>
              <a:ext uri="{FF2B5EF4-FFF2-40B4-BE49-F238E27FC236}">
                <a16:creationId xmlns:a16="http://schemas.microsoft.com/office/drawing/2014/main" id="{B2110BF4-06E2-D051-B1A9-38E09A3F9DCC}"/>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57346" name="Text Box 2">
            <a:extLst>
              <a:ext uri="{FF2B5EF4-FFF2-40B4-BE49-F238E27FC236}">
                <a16:creationId xmlns:a16="http://schemas.microsoft.com/office/drawing/2014/main" id="{3B8B3BBF-1879-1394-E2D8-82E94B3C21BE}"/>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a:latin typeface="Calibri" panose="020F0502020204030204" pitchFamily="34" charset="0"/>
                <a:cs typeface="Noto Sans SC Regular" charset="0"/>
              </a:rPr>
              <a:t>Schwerpunkt: Einbindung Virtueller Welten &amp; Avatar-gestützte interaktive Systemen in den Sportunterricht</a:t>
            </a:r>
            <a:r>
              <a:rPr lang="de-DE" altLang="de-DE" sz="2000">
                <a:latin typeface="Calibri" panose="020F0502020204030204" pitchFamily="34" charset="0"/>
                <a:cs typeface="Noto Sans SC Regular" charset="0"/>
              </a:rPr>
              <a:t> </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Videoanalysen im Leistungssport -&gt; Bewegungslernen </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K.I. Entwicklung ermöglicht Automatieriesung von Auswertungen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[-&gt;] Kritik: Digitale Medien reduzieren Bewegungszeit </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57347" name="Text Box 3">
            <a:extLst>
              <a:ext uri="{FF2B5EF4-FFF2-40B4-BE49-F238E27FC236}">
                <a16:creationId xmlns:a16="http://schemas.microsoft.com/office/drawing/2014/main" id="{11C90631-EB89-E39F-4C07-1E5097B236FA}"/>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DFAA8718-909B-4FA4-880D-85E7A81067D1}" type="slidenum">
              <a:rPr lang="de-DE" altLang="de-DE">
                <a:cs typeface="+mn-ea" charset="0"/>
              </a:rPr>
              <a:pPr algn="r">
                <a:lnSpc>
                  <a:spcPct val="100000"/>
                </a:lnSpc>
              </a:pPr>
              <a:t>3</a:t>
            </a:fld>
            <a:endParaRPr lang="de-DE" altLang="de-DE">
              <a:cs typeface="+mn-ea"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975706E4-A726-FE31-14F2-734F8429AC77}"/>
              </a:ext>
            </a:extLst>
          </p:cNvPr>
          <p:cNvSpPr>
            <a:spLocks noGrp="1" noChangeArrowheads="1"/>
          </p:cNvSpPr>
          <p:nvPr>
            <p:ph type="sldNum"/>
          </p:nvPr>
        </p:nvSpPr>
        <p:spPr>
          <a:ln/>
        </p:spPr>
        <p:txBody>
          <a:bodyPr/>
          <a:lstStyle/>
          <a:p>
            <a:fld id="{AEEC41BB-DFFC-45C2-82AF-8C003CDB1591}" type="slidenum">
              <a:rPr lang="de-DE" altLang="de-DE"/>
              <a:pPr/>
              <a:t>4</a:t>
            </a:fld>
            <a:endParaRPr lang="de-DE" altLang="de-DE"/>
          </a:p>
        </p:txBody>
      </p:sp>
      <p:sp>
        <p:nvSpPr>
          <p:cNvPr id="58369" name="Rectangle 1">
            <a:extLst>
              <a:ext uri="{FF2B5EF4-FFF2-40B4-BE49-F238E27FC236}">
                <a16:creationId xmlns:a16="http://schemas.microsoft.com/office/drawing/2014/main" id="{D4FC0602-CB07-EFE3-DC3B-CCCC66298228}"/>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58370" name="Text Box 2">
            <a:extLst>
              <a:ext uri="{FF2B5EF4-FFF2-40B4-BE49-F238E27FC236}">
                <a16:creationId xmlns:a16="http://schemas.microsoft.com/office/drawing/2014/main" id="{3DB9805E-0034-85B3-7C72-9053E0EE0F52}"/>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Im Rahmen von ComeSport:</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Evaluation unterschiedlicher Analysetechnologien (Vorteile markerloser Technologien in pädagogischen Kontexten)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58371" name="Text Box 3">
            <a:extLst>
              <a:ext uri="{FF2B5EF4-FFF2-40B4-BE49-F238E27FC236}">
                <a16:creationId xmlns:a16="http://schemas.microsoft.com/office/drawing/2014/main" id="{D30F43AB-1F51-AE2F-4425-EF3573931367}"/>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6D0B9337-6A8E-49A9-BDF0-45CAF32AFC69}" type="slidenum">
              <a:rPr lang="de-DE" altLang="de-DE">
                <a:cs typeface="+mn-ea" charset="0"/>
              </a:rPr>
              <a:pPr algn="r">
                <a:lnSpc>
                  <a:spcPct val="100000"/>
                </a:lnSpc>
              </a:pPr>
              <a:t>4</a:t>
            </a:fld>
            <a:endParaRPr lang="de-DE" altLang="de-DE">
              <a:cs typeface="+mn-ea"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EAE5D5D9-82F1-DDFC-BD55-E860B4CA66E3}"/>
              </a:ext>
            </a:extLst>
          </p:cNvPr>
          <p:cNvSpPr>
            <a:spLocks noGrp="1" noChangeArrowheads="1"/>
          </p:cNvSpPr>
          <p:nvPr>
            <p:ph type="sldNum"/>
          </p:nvPr>
        </p:nvSpPr>
        <p:spPr>
          <a:ln/>
        </p:spPr>
        <p:txBody>
          <a:bodyPr/>
          <a:lstStyle/>
          <a:p>
            <a:fld id="{C94444AA-33C2-426D-8D56-FA5C880CCF1F}" type="slidenum">
              <a:rPr lang="de-DE" altLang="de-DE"/>
              <a:pPr/>
              <a:t>5</a:t>
            </a:fld>
            <a:endParaRPr lang="de-DE" altLang="de-DE"/>
          </a:p>
        </p:txBody>
      </p:sp>
      <p:sp>
        <p:nvSpPr>
          <p:cNvPr id="59393" name="Rectangle 1">
            <a:extLst>
              <a:ext uri="{FF2B5EF4-FFF2-40B4-BE49-F238E27FC236}">
                <a16:creationId xmlns:a16="http://schemas.microsoft.com/office/drawing/2014/main" id="{74FE8378-E3E2-FF53-3283-D66B27A2B6EB}"/>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59394" name="Text Box 2">
            <a:extLst>
              <a:ext uri="{FF2B5EF4-FFF2-40B4-BE49-F238E27FC236}">
                <a16:creationId xmlns:a16="http://schemas.microsoft.com/office/drawing/2014/main" id="{D8628943-F41F-8F7A-7558-F7B380AA8016}"/>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Markerlose Systeme basieren primär auf Pose Estimation und Human Action Recognition Algoritmen.</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webkit-standard" charset="0"/>
                <a:cs typeface="Noto Sans SC Regular" charset="0"/>
              </a:rPr>
              <a:t>Beide Verfahren dienen der maschinellen Bildverarbeitung, die darauf abzielen, menschliche Bewegungen und Aktionen aus Bildern oder Videos zu erkennen. Pose Estimation dient der markerlosen Zuordnung von Schlüsselpositionen (z.B. Knie, und Elbogengelenken) und wir oft als Basis für die Visualisierungen von Skelett-Strukturen verwendet.</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webkit-standard" charset="0"/>
                <a:cs typeface="Noto Sans SC Regular" charset="0"/>
              </a:rPr>
              <a:t>Human Action Recognition geht einen Schritt weiter und versucht komplexe Aktionen und Bewegungsabläufe zu identifizieren. Wichtig für die Automatisierung von videogestützen Bewegungsanalysen.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59395" name="Text Box 3">
            <a:extLst>
              <a:ext uri="{FF2B5EF4-FFF2-40B4-BE49-F238E27FC236}">
                <a16:creationId xmlns:a16="http://schemas.microsoft.com/office/drawing/2014/main" id="{4E04E4E7-8B92-2CF7-9C00-E5D47BED88BF}"/>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9AF2FB39-3ACC-4B16-95DE-E9EF81506D74}" type="slidenum">
              <a:rPr lang="de-DE" altLang="de-DE">
                <a:cs typeface="+mn-ea" charset="0"/>
              </a:rPr>
              <a:pPr algn="r">
                <a:lnSpc>
                  <a:spcPct val="100000"/>
                </a:lnSpc>
              </a:pPr>
              <a:t>5</a:t>
            </a:fld>
            <a:endParaRPr lang="de-DE" altLang="de-DE">
              <a:cs typeface="+mn-ea"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8FC99760-A31E-50B5-988B-56595FDF3B91}"/>
              </a:ext>
            </a:extLst>
          </p:cNvPr>
          <p:cNvSpPr>
            <a:spLocks noGrp="1" noChangeArrowheads="1"/>
          </p:cNvSpPr>
          <p:nvPr>
            <p:ph type="sldNum"/>
          </p:nvPr>
        </p:nvSpPr>
        <p:spPr>
          <a:ln/>
        </p:spPr>
        <p:txBody>
          <a:bodyPr/>
          <a:lstStyle/>
          <a:p>
            <a:fld id="{2E9B1C21-8072-4B64-B398-10F8BF1CB4C9}" type="slidenum">
              <a:rPr lang="de-DE" altLang="de-DE"/>
              <a:pPr/>
              <a:t>6</a:t>
            </a:fld>
            <a:endParaRPr lang="de-DE" altLang="de-DE"/>
          </a:p>
        </p:txBody>
      </p:sp>
      <p:sp>
        <p:nvSpPr>
          <p:cNvPr id="60417" name="Rectangle 1">
            <a:extLst>
              <a:ext uri="{FF2B5EF4-FFF2-40B4-BE49-F238E27FC236}">
                <a16:creationId xmlns:a16="http://schemas.microsoft.com/office/drawing/2014/main" id="{5DC69652-A953-045C-6911-D8DE9FD4EA76}"/>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0418" name="Text Box 2">
            <a:extLst>
              <a:ext uri="{FF2B5EF4-FFF2-40B4-BE49-F238E27FC236}">
                <a16:creationId xmlns:a16="http://schemas.microsoft.com/office/drawing/2014/main" id="{8D4E7532-CDB5-82FE-8E77-7BFBBA622B57}"/>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Beispiele sind:</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Bounding Boxen: Informationen über Größe, Position und zur Untersuchung der verwendeten Kinesphäre</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Kinematische Analysen: Informationen zu Position, Geschwindigkeit und Beschleunigungen</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Volumetische Analysen: dreidimensionale Erfassung des Körpers und Möglichkeit der Anonymisierung durch Überlagerung mit Avataren</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60419" name="Text Box 3">
            <a:extLst>
              <a:ext uri="{FF2B5EF4-FFF2-40B4-BE49-F238E27FC236}">
                <a16:creationId xmlns:a16="http://schemas.microsoft.com/office/drawing/2014/main" id="{DED764A9-FC2D-757A-33C0-BB1534F62B5A}"/>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FD4C7E36-FC19-4C49-8029-E594E9768CE6}" type="slidenum">
              <a:rPr lang="de-DE" altLang="de-DE">
                <a:cs typeface="+mn-ea" charset="0"/>
              </a:rPr>
              <a:pPr algn="r">
                <a:lnSpc>
                  <a:spcPct val="100000"/>
                </a:lnSpc>
              </a:pPr>
              <a:t>6</a:t>
            </a:fld>
            <a:endParaRPr lang="de-DE" altLang="de-DE">
              <a:cs typeface="+mn-ea"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0F15FBB6-AAF8-F78D-699A-17BEF51098B5}"/>
              </a:ext>
            </a:extLst>
          </p:cNvPr>
          <p:cNvSpPr>
            <a:spLocks noGrp="1" noChangeArrowheads="1"/>
          </p:cNvSpPr>
          <p:nvPr>
            <p:ph type="sldNum"/>
          </p:nvPr>
        </p:nvSpPr>
        <p:spPr>
          <a:ln/>
        </p:spPr>
        <p:txBody>
          <a:bodyPr/>
          <a:lstStyle/>
          <a:p>
            <a:fld id="{39931EAF-EB7C-4644-AB52-6CAE6E97C2B6}" type="slidenum">
              <a:rPr lang="de-DE" altLang="de-DE"/>
              <a:pPr/>
              <a:t>7</a:t>
            </a:fld>
            <a:endParaRPr lang="de-DE" altLang="de-DE"/>
          </a:p>
        </p:txBody>
      </p:sp>
      <p:sp>
        <p:nvSpPr>
          <p:cNvPr id="61441" name="Rectangle 1">
            <a:extLst>
              <a:ext uri="{FF2B5EF4-FFF2-40B4-BE49-F238E27FC236}">
                <a16:creationId xmlns:a16="http://schemas.microsoft.com/office/drawing/2014/main" id="{1A0DC631-A8B1-2743-8B3B-F31E60D6F44D}"/>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1442" name="Text Box 2">
            <a:extLst>
              <a:ext uri="{FF2B5EF4-FFF2-40B4-BE49-F238E27FC236}">
                <a16:creationId xmlns:a16="http://schemas.microsoft.com/office/drawing/2014/main" id="{1C297460-E7CC-94C9-E9E5-4CCF6D77FD05}"/>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dirty="0">
                <a:latin typeface="+mn-lt" charset="0"/>
                <a:cs typeface="Noto Sans SC Regular" charset="0"/>
              </a:rPr>
              <a:t>Aus Sportpädagogischer Sicht: </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dirty="0">
              <a:latin typeface="Calibri" panose="020F0502020204030204" pitchFamily="34" charset="0"/>
              <a:cs typeface="Noto Sans SC Regular" charset="0"/>
            </a:endParaRP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dirty="0">
                <a:latin typeface="+mn-lt" charset="0"/>
                <a:cs typeface="Noto Sans SC Regular" charset="0"/>
              </a:rPr>
              <a:t>Datenschutz</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dirty="0">
              <a:latin typeface="Calibri" panose="020F0502020204030204" pitchFamily="34" charset="0"/>
              <a:cs typeface="Noto Sans SC Regular" charset="0"/>
            </a:endParaRPr>
          </a:p>
        </p:txBody>
      </p:sp>
      <p:sp>
        <p:nvSpPr>
          <p:cNvPr id="61443" name="Text Box 3">
            <a:extLst>
              <a:ext uri="{FF2B5EF4-FFF2-40B4-BE49-F238E27FC236}">
                <a16:creationId xmlns:a16="http://schemas.microsoft.com/office/drawing/2014/main" id="{D490CE55-770D-0823-FE0E-FD268EEDC3F9}"/>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7670388D-76C9-4202-8C99-CCDFA1910F5C}" type="slidenum">
              <a:rPr lang="de-DE" altLang="de-DE">
                <a:cs typeface="+mn-ea" charset="0"/>
              </a:rPr>
              <a:pPr algn="r">
                <a:lnSpc>
                  <a:spcPct val="100000"/>
                </a:lnSpc>
              </a:pPr>
              <a:t>7</a:t>
            </a:fld>
            <a:endParaRPr lang="de-DE" altLang="de-DE">
              <a:cs typeface="+mn-ea"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3CA898C-77A2-9C27-E55D-6847F0B1F954}"/>
              </a:ext>
            </a:extLst>
          </p:cNvPr>
          <p:cNvSpPr>
            <a:spLocks noGrp="1" noChangeArrowheads="1"/>
          </p:cNvSpPr>
          <p:nvPr>
            <p:ph type="sldNum"/>
          </p:nvPr>
        </p:nvSpPr>
        <p:spPr>
          <a:ln/>
        </p:spPr>
        <p:txBody>
          <a:bodyPr/>
          <a:lstStyle/>
          <a:p>
            <a:fld id="{5F1C7AF0-C44E-4EC8-AAEC-0A6E07DE8EFC}" type="slidenum">
              <a:rPr lang="de-DE" altLang="de-DE"/>
              <a:pPr/>
              <a:t>8</a:t>
            </a:fld>
            <a:endParaRPr lang="de-DE" altLang="de-DE"/>
          </a:p>
        </p:txBody>
      </p:sp>
      <p:sp>
        <p:nvSpPr>
          <p:cNvPr id="69633" name="Rectangle 1">
            <a:extLst>
              <a:ext uri="{FF2B5EF4-FFF2-40B4-BE49-F238E27FC236}">
                <a16:creationId xmlns:a16="http://schemas.microsoft.com/office/drawing/2014/main" id="{6DB6B76A-1AAD-C84A-00BF-E463141AF9EE}"/>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9634" name="Rectangle 2">
            <a:extLst>
              <a:ext uri="{FF2B5EF4-FFF2-40B4-BE49-F238E27FC236}">
                <a16:creationId xmlns:a16="http://schemas.microsoft.com/office/drawing/2014/main" id="{A599D060-346D-0D11-E032-CC90614F172A}"/>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
        <p:nvSpPr>
          <p:cNvPr id="69635" name="Text Box 3">
            <a:extLst>
              <a:ext uri="{FF2B5EF4-FFF2-40B4-BE49-F238E27FC236}">
                <a16:creationId xmlns:a16="http://schemas.microsoft.com/office/drawing/2014/main" id="{9F4AF95D-B801-D10A-1E83-8E1627F5C34E}"/>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CA615F8F-80DE-47AA-85F4-85B46CE07A6E}" type="slidenum">
              <a:rPr lang="de-DE" altLang="de-DE">
                <a:cs typeface="+mn-ea" charset="0"/>
              </a:rPr>
              <a:pPr algn="r">
                <a:lnSpc>
                  <a:spcPct val="100000"/>
                </a:lnSpc>
              </a:pPr>
              <a:t>8</a:t>
            </a:fld>
            <a:endParaRPr lang="de-DE" altLang="de-DE">
              <a:cs typeface="+mn-ea"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AA23A599-1A34-9CEC-D5FE-E91ADFC7F070}"/>
              </a:ext>
            </a:extLst>
          </p:cNvPr>
          <p:cNvSpPr>
            <a:spLocks noGrp="1" noChangeArrowheads="1"/>
          </p:cNvSpPr>
          <p:nvPr>
            <p:ph type="sldNum"/>
          </p:nvPr>
        </p:nvSpPr>
        <p:spPr>
          <a:ln/>
        </p:spPr>
        <p:txBody>
          <a:bodyPr/>
          <a:lstStyle/>
          <a:p>
            <a:fld id="{C6518824-1F55-4788-9237-6D9F30AEE850}" type="slidenum">
              <a:rPr lang="de-DE" altLang="de-DE"/>
              <a:pPr/>
              <a:t>9</a:t>
            </a:fld>
            <a:endParaRPr lang="de-DE" altLang="de-DE"/>
          </a:p>
        </p:txBody>
      </p:sp>
      <p:sp>
        <p:nvSpPr>
          <p:cNvPr id="62465" name="Rectangle 1">
            <a:extLst>
              <a:ext uri="{FF2B5EF4-FFF2-40B4-BE49-F238E27FC236}">
                <a16:creationId xmlns:a16="http://schemas.microsoft.com/office/drawing/2014/main" id="{9382B2F0-2B7C-C693-631B-069768C513F0}"/>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2466" name="Text Box 2">
            <a:extLst>
              <a:ext uri="{FF2B5EF4-FFF2-40B4-BE49-F238E27FC236}">
                <a16:creationId xmlns:a16="http://schemas.microsoft.com/office/drawing/2014/main" id="{8722A2A7-16E6-8F78-65AB-7176B022BC94}"/>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Untersuchung mit Lehramts-Studierenden um Möglichkeiten und Grenzen avatar-gestützer Visualisierung zu eruieren.</a:t>
            </a:r>
          </a:p>
          <a:p>
            <a:pPr eaLnBrk="1">
              <a:spcBef>
                <a:spcPts val="375"/>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Studierenden sollen schon im Studium Erfahrung mit neuen Technologien der Visualisierung machen.</a:t>
            </a:r>
          </a:p>
          <a:p>
            <a:pPr eaLnBrk="1">
              <a:spcBef>
                <a:spcPts val="375"/>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p:txBody>
      </p:sp>
      <p:sp>
        <p:nvSpPr>
          <p:cNvPr id="62467" name="Text Box 3">
            <a:extLst>
              <a:ext uri="{FF2B5EF4-FFF2-40B4-BE49-F238E27FC236}">
                <a16:creationId xmlns:a16="http://schemas.microsoft.com/office/drawing/2014/main" id="{D2A76C65-1A6B-5C57-18EF-BAE13B47BB77}"/>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AED6CDE5-1AD5-45C5-96BD-4895F84EFD50}" type="slidenum">
              <a:rPr lang="de-DE" altLang="de-DE">
                <a:cs typeface="+mn-ea" charset="0"/>
              </a:rPr>
              <a:pPr algn="r">
                <a:lnSpc>
                  <a:spcPct val="100000"/>
                </a:lnSpc>
              </a:pPr>
              <a:t>9</a:t>
            </a:fld>
            <a:endParaRPr lang="de-DE" altLang="de-DE">
              <a:cs typeface="+mn-ea"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E8E35EA2-05A5-2A3C-40D6-2015D0166CAB}"/>
              </a:ext>
            </a:extLst>
          </p:cNvPr>
          <p:cNvSpPr>
            <a:spLocks noGrp="1" noChangeArrowheads="1"/>
          </p:cNvSpPr>
          <p:nvPr>
            <p:ph type="sldNum"/>
          </p:nvPr>
        </p:nvSpPr>
        <p:spPr>
          <a:ln/>
        </p:spPr>
        <p:txBody>
          <a:bodyPr/>
          <a:lstStyle/>
          <a:p>
            <a:fld id="{473CEB65-D377-4C1D-BAE0-619E3E142536}" type="slidenum">
              <a:rPr lang="de-DE" altLang="de-DE"/>
              <a:pPr/>
              <a:t>10</a:t>
            </a:fld>
            <a:endParaRPr lang="de-DE" altLang="de-DE"/>
          </a:p>
        </p:txBody>
      </p:sp>
      <p:sp>
        <p:nvSpPr>
          <p:cNvPr id="63489" name="Rectangle 1">
            <a:extLst>
              <a:ext uri="{FF2B5EF4-FFF2-40B4-BE49-F238E27FC236}">
                <a16:creationId xmlns:a16="http://schemas.microsoft.com/office/drawing/2014/main" id="{E3168026-A44E-D175-1E3D-36C46F376799}"/>
              </a:ext>
            </a:extLst>
          </p:cNvPr>
          <p:cNvSpPr txBox="1">
            <a:spLocks noGrp="1" noRot="1" noChangeAspect="1" noChangeArrowheads="1"/>
          </p:cNvSpPr>
          <p:nvPr>
            <p:ph type="sldImg"/>
          </p:nvPr>
        </p:nvSpPr>
        <p:spPr bwMode="auto">
          <a:xfrm>
            <a:off x="935038" y="1228725"/>
            <a:ext cx="5227637" cy="29400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de-DE"/>
          </a:p>
        </p:txBody>
      </p:sp>
      <p:sp>
        <p:nvSpPr>
          <p:cNvPr id="63490" name="Text Box 2">
            <a:extLst>
              <a:ext uri="{FF2B5EF4-FFF2-40B4-BE49-F238E27FC236}">
                <a16:creationId xmlns:a16="http://schemas.microsoft.com/office/drawing/2014/main" id="{77139104-3347-B851-7676-265ABB3A9092}"/>
              </a:ext>
            </a:extLst>
          </p:cNvPr>
          <p:cNvSpPr txBox="1">
            <a:spLocks noGrp="1" noChangeArrowheads="1"/>
          </p:cNvSpPr>
          <p:nvPr>
            <p:ph type="body" idx="1"/>
          </p:nvPr>
        </p:nvSpPr>
        <p:spPr bwMode="auto">
          <a:xfrm>
            <a:off x="709613" y="4860925"/>
            <a:ext cx="5678487" cy="4603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4320" tIns="47160" rIns="94320" bIns="47160"/>
          <a:lstStyle/>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Muskelstrukturen und Skelett-Avatare ermöglichen einen sprichwörtlichen "Blick unter die Haut".</a:t>
            </a: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latin typeface="Calibri" panose="020F0502020204030204" pitchFamily="34" charset="0"/>
                <a:cs typeface="Noto Sans SC Regular" charset="0"/>
              </a:rPr>
              <a:t>Hierfür setzen wir die Captury Live Software ein, die in Zusammenarbeit mit dem Max-Planck-Institut (München) entwickelt wurde. Unser System fügt derzeit Videomaterial aus 12 Kameraströmen zu einem dreidimensionalen Raster zusammen. So können die Studierenden ihr Bewegungsverhalten in Echtzeit analysieren.</a:t>
            </a:r>
          </a:p>
          <a:p>
            <a:pPr eaLnBrk="1">
              <a:spcBef>
                <a:spcPts val="13"/>
              </a:spcBef>
              <a:spcAft>
                <a:spcPts val="13"/>
              </a:spcAft>
              <a:tabLst>
                <a:tab pos="0" algn="l"/>
                <a:tab pos="914400" algn="l"/>
                <a:tab pos="1828800" algn="l"/>
                <a:tab pos="2743200" algn="l"/>
                <a:tab pos="3657600" algn="l"/>
                <a:tab pos="4572000" algn="l"/>
                <a:tab pos="5486400" algn="l"/>
              </a:tabLst>
            </a:pPr>
            <a:endParaRPr lang="de-DE" altLang="de-DE" sz="2000">
              <a:latin typeface="Calibri" panose="020F0502020204030204" pitchFamily="34" charset="0"/>
              <a:cs typeface="Noto Sans SC Regular" charset="0"/>
            </a:endParaRPr>
          </a:p>
          <a:p>
            <a:pPr eaLnBrk="1">
              <a:spcBef>
                <a:spcPts val="13"/>
              </a:spcBef>
              <a:spcAft>
                <a:spcPts val="13"/>
              </a:spcAft>
              <a:tabLst>
                <a:tab pos="0" algn="l"/>
                <a:tab pos="914400" algn="l"/>
                <a:tab pos="1828800" algn="l"/>
                <a:tab pos="2743200" algn="l"/>
                <a:tab pos="3657600" algn="l"/>
                <a:tab pos="4572000" algn="l"/>
                <a:tab pos="5486400" algn="l"/>
              </a:tabLst>
            </a:pPr>
            <a:r>
              <a:rPr lang="de-DE" altLang="de-DE" sz="2000">
                <a:solidFill>
                  <a:srgbClr val="040C28"/>
                </a:solidFill>
                <a:latin typeface="Google Sans" charset="0"/>
                <a:cs typeface="Noto Sans SC Regular" charset="0"/>
              </a:rPr>
              <a:t>FLIR = Forward Looking Infrared</a:t>
            </a:r>
          </a:p>
        </p:txBody>
      </p:sp>
      <p:sp>
        <p:nvSpPr>
          <p:cNvPr id="63491" name="Text Box 3">
            <a:extLst>
              <a:ext uri="{FF2B5EF4-FFF2-40B4-BE49-F238E27FC236}">
                <a16:creationId xmlns:a16="http://schemas.microsoft.com/office/drawing/2014/main" id="{0C871490-E2BD-8F86-A1CC-8E78B5C686EF}"/>
              </a:ext>
            </a:extLst>
          </p:cNvPr>
          <p:cNvSpPr txBox="1">
            <a:spLocks noChangeArrowheads="1"/>
          </p:cNvSpPr>
          <p:nvPr/>
        </p:nvSpPr>
        <p:spPr bwMode="auto">
          <a:xfrm>
            <a:off x="4021138" y="9720263"/>
            <a:ext cx="3074987" cy="51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rgbClr val="000000"/>
                </a:solidFill>
                <a:latin typeface="Calibri" panose="020F0502020204030204" pitchFamily="34" charset="0"/>
                <a:cs typeface="Noto Sans SC Regular" charset="0"/>
              </a:defRPr>
            </a:lvl9pPr>
          </a:lstStyle>
          <a:p>
            <a:pPr algn="r">
              <a:lnSpc>
                <a:spcPct val="100000"/>
              </a:lnSpc>
            </a:pPr>
            <a:fld id="{A0E3F521-CA9C-43B7-B19A-95F60D351555}" type="slidenum">
              <a:rPr lang="de-DE" altLang="de-DE">
                <a:cs typeface="+mn-ea" charset="0"/>
              </a:rPr>
              <a:pPr algn="r">
                <a:lnSpc>
                  <a:spcPct val="100000"/>
                </a:lnSpc>
              </a:pPr>
              <a:t>10</a:t>
            </a:fld>
            <a:endParaRPr lang="de-DE" altLang="de-DE">
              <a:cs typeface="+mn-ea"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1F7D77-95EE-4679-EB72-0F2E6C68553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CDAD1B7A-8C89-7DFF-4599-0982C7E599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27B9E3B5-5683-53F8-71D8-E6C39F61F8CB}"/>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8C6B2C42-A81F-B115-CB3F-51B727D4DBE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D275D5-7B88-09A9-76CD-9C254B721722}"/>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1101378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08A06A-14DD-E195-EF78-8FF610EE3A8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7FE98E7D-0913-A197-4360-49584CCA67C4}"/>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FA8A60D-89DC-D315-2A48-212BE1353807}"/>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61498F96-5CDE-F782-611C-CCACB5ACB37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7B3D058-4C61-F39C-6A5B-EBDD5DA92C7B}"/>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1129519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872D68D-06E1-E067-11D9-BE75736756F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87B2B415-7355-B4FC-51AC-C7004137CBD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EBDEEAD-2267-0D7A-280B-8A140D128738}"/>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C3F777E0-3C4C-CF2F-3876-545D9F864F6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9614948-5BD5-B4E4-41A1-CA786F9F506D}"/>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3157537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B2C37B-7DB6-4DA8-7323-119A48052CF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97C9920-694C-E9BE-95ED-97464C48F90B}"/>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7FF5C2B-AC06-0832-C678-8059D38592A1}"/>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D48B2BDF-7ED3-5148-247A-82206688963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4AEFD95-C030-42E1-D89F-0C8469510B57}"/>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1542197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DDF9DD-1DC3-ACC1-962F-0C379373165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6D55FA1-B25A-A4EF-9E37-5B2E63EC96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867B1F9C-96AA-BD74-C18A-1E06DF7428E9}"/>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A9B0CFE7-7E64-3B01-92A5-0E28AEE8273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110AEB-4353-43A9-60A2-AD8C6D9C5D6D}"/>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137258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2FBFAE-7B3C-6BE6-A745-F6FB9D10ADE5}"/>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F971542-C8E9-E060-3B67-E9C16040C29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25E12E88-FC44-BC21-10ED-FFB83E21BDB7}"/>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78BF436F-4F4A-F877-3E8E-7FF0F68EBAE2}"/>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6" name="Fußzeilenplatzhalter 5">
            <a:extLst>
              <a:ext uri="{FF2B5EF4-FFF2-40B4-BE49-F238E27FC236}">
                <a16:creationId xmlns:a16="http://schemas.microsoft.com/office/drawing/2014/main" id="{FE468D9B-6EFF-9F44-A328-6DD37619FE0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55F83351-438C-6E2D-07E6-613EC25DF37E}"/>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4104292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99F168-B67B-4EA7-D7D5-0F6013D931B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738C5C51-F9AE-106E-FCA3-C7BBC0A553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3E9D190-110B-E5D3-9937-743E182F07C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1EBBFFB-3FDB-215C-106E-501C84ADCB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B8FDD3B-1843-6C50-5120-FDB0D5C54AE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D5F87DE-577E-04D0-5221-5086C991B17C}"/>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8" name="Fußzeilenplatzhalter 7">
            <a:extLst>
              <a:ext uri="{FF2B5EF4-FFF2-40B4-BE49-F238E27FC236}">
                <a16:creationId xmlns:a16="http://schemas.microsoft.com/office/drawing/2014/main" id="{2A86F4CE-3570-2F49-DC22-F87BCDDFB37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EDA5BDAE-8E5C-EE86-2C99-F73C50E6CB8A}"/>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263861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8E0A8F-6BE1-8AF5-8287-2ED861645DD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6FCEF722-7CCF-E1A4-2FE6-FA5451D2E206}"/>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4" name="Fußzeilenplatzhalter 3">
            <a:extLst>
              <a:ext uri="{FF2B5EF4-FFF2-40B4-BE49-F238E27FC236}">
                <a16:creationId xmlns:a16="http://schemas.microsoft.com/office/drawing/2014/main" id="{C1CAD133-0CAE-2DDA-A666-E9DE17BB5EF8}"/>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138205FC-D93A-0B05-6C72-B19FE3DE5380}"/>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2946095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B8FFFFB-FF99-CE22-7390-92AE4B198B62}"/>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3" name="Fußzeilenplatzhalter 2">
            <a:extLst>
              <a:ext uri="{FF2B5EF4-FFF2-40B4-BE49-F238E27FC236}">
                <a16:creationId xmlns:a16="http://schemas.microsoft.com/office/drawing/2014/main" id="{290641D6-2A9B-AA87-FD59-DE955701413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4E3841F-71FB-675C-FE52-73D2AD445800}"/>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992784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865A03-E1F4-CC30-C6C8-AF013C1C69F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44097A9-F204-D5A8-8C46-AC9BD339FF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C03CAD-92CF-5CA5-C617-657FF70E61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E454084-65D3-BE2B-5235-EAAF65C936E8}"/>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6" name="Fußzeilenplatzhalter 5">
            <a:extLst>
              <a:ext uri="{FF2B5EF4-FFF2-40B4-BE49-F238E27FC236}">
                <a16:creationId xmlns:a16="http://schemas.microsoft.com/office/drawing/2014/main" id="{26977357-C466-757E-4981-B30E33497A4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4CBA41D-B1A6-459E-CCFF-C17295F25D9C}"/>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2696764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5C158-B537-8B5E-2915-FE999BBBC22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015AA06-68E5-0F48-41B6-CF8AC5EA75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348053E5-B42A-1678-4CF0-B78903D15D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B1292C5-1FA4-9FE8-73C3-303C9D6F5F28}"/>
              </a:ext>
            </a:extLst>
          </p:cNvPr>
          <p:cNvSpPr>
            <a:spLocks noGrp="1"/>
          </p:cNvSpPr>
          <p:nvPr>
            <p:ph type="dt" sz="half" idx="10"/>
          </p:nvPr>
        </p:nvSpPr>
        <p:spPr/>
        <p:txBody>
          <a:bodyPr/>
          <a:lstStyle/>
          <a:p>
            <a:fld id="{85621D2C-520B-49BD-8530-2AC98B9F451E}" type="datetimeFigureOut">
              <a:rPr lang="de-DE" smtClean="0"/>
              <a:t>04.02.2026</a:t>
            </a:fld>
            <a:endParaRPr lang="de-DE"/>
          </a:p>
        </p:txBody>
      </p:sp>
      <p:sp>
        <p:nvSpPr>
          <p:cNvPr id="6" name="Fußzeilenplatzhalter 5">
            <a:extLst>
              <a:ext uri="{FF2B5EF4-FFF2-40B4-BE49-F238E27FC236}">
                <a16:creationId xmlns:a16="http://schemas.microsoft.com/office/drawing/2014/main" id="{1A8EB6D4-76E1-D70A-1039-C111F4D68C6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8FD0D1D-8034-C403-7455-AFFDA6493578}"/>
              </a:ext>
            </a:extLst>
          </p:cNvPr>
          <p:cNvSpPr>
            <a:spLocks noGrp="1"/>
          </p:cNvSpPr>
          <p:nvPr>
            <p:ph type="sldNum" sz="quarter" idx="12"/>
          </p:nvPr>
        </p:nvSpPr>
        <p:spPr/>
        <p:txBody>
          <a:bodyPr/>
          <a:lstStyle/>
          <a:p>
            <a:fld id="{AAF72902-C7A3-4B5F-9AD0-301831ABD316}" type="slidenum">
              <a:rPr lang="de-DE" smtClean="0"/>
              <a:t>‹Nr.›</a:t>
            </a:fld>
            <a:endParaRPr lang="de-DE"/>
          </a:p>
        </p:txBody>
      </p:sp>
    </p:spTree>
    <p:extLst>
      <p:ext uri="{BB962C8B-B14F-4D97-AF65-F5344CB8AC3E}">
        <p14:creationId xmlns:p14="http://schemas.microsoft.com/office/powerpoint/2010/main" val="155449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4533A55A-2020-A2DE-FC57-6C2F03515D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485DF5CA-A85A-FFC2-0B10-D8E1F2F42B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E1B4252-6C31-01CE-914F-9587199B73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621D2C-520B-49BD-8530-2AC98B9F451E}" type="datetimeFigureOut">
              <a:rPr lang="de-DE" smtClean="0"/>
              <a:t>04.02.2026</a:t>
            </a:fld>
            <a:endParaRPr lang="de-DE"/>
          </a:p>
        </p:txBody>
      </p:sp>
      <p:sp>
        <p:nvSpPr>
          <p:cNvPr id="5" name="Fußzeilenplatzhalter 4">
            <a:extLst>
              <a:ext uri="{FF2B5EF4-FFF2-40B4-BE49-F238E27FC236}">
                <a16:creationId xmlns:a16="http://schemas.microsoft.com/office/drawing/2014/main" id="{509E6B66-C882-B20A-D410-2EB004B7D0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0336F34F-3281-2094-5836-758D95F836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AF72902-C7A3-4B5F-9AD0-301831ABD316}" type="slidenum">
              <a:rPr lang="de-DE" smtClean="0"/>
              <a:t>‹Nr.›</a:t>
            </a:fld>
            <a:endParaRPr lang="de-DE"/>
          </a:p>
        </p:txBody>
      </p:sp>
    </p:spTree>
    <p:extLst>
      <p:ext uri="{BB962C8B-B14F-4D97-AF65-F5344CB8AC3E}">
        <p14:creationId xmlns:p14="http://schemas.microsoft.com/office/powerpoint/2010/main" val="19008402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15.png"/><Relationship Id="rId7" Type="http://schemas.openxmlformats.org/officeDocument/2006/relationships/image" Target="../media/image19.gif"/><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tiff"/><Relationship Id="rId10" Type="http://schemas.openxmlformats.org/officeDocument/2006/relationships/hyperlink" Target="https://redaktion.openeduhub.net/edu-sharing/components/render/64b68c19-23c6-486d-b68c-1923c6486d9d" TargetMode="External"/><Relationship Id="rId4" Type="http://schemas.openxmlformats.org/officeDocument/2006/relationships/image" Target="../media/image16.svg"/><Relationship Id="rId9" Type="http://schemas.openxmlformats.org/officeDocument/2006/relationships/hyperlink" Target="https://creativecommons.org/licenses/by/4.0/deed.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308E43B5-F25E-CE0D-5A26-FED993A7B5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336"/>
            <a:ext cx="8026400" cy="5606122"/>
          </a:xfrm>
          <a:prstGeom prst="rect">
            <a:avLst/>
          </a:prstGeom>
          <a:solidFill>
            <a:srgbClr val="EDEDED"/>
          </a:solidFill>
          <a:ln w="0" cap="flat">
            <a:solidFill>
              <a:srgbClr val="3465A4"/>
            </a:solidFill>
            <a:round/>
            <a:headEnd/>
            <a:tailEnd/>
          </a:ln>
          <a:effectLst>
            <a:outerShdw dist="18000" dir="5400000" algn="ctr" rotWithShape="0">
              <a:srgbClr val="000000">
                <a:alpha val="40033"/>
              </a:srgbClr>
            </a:outerShdw>
          </a:effectLst>
        </p:spPr>
      </p:pic>
      <p:sp>
        <p:nvSpPr>
          <p:cNvPr id="4" name="Rectangle 4">
            <a:extLst>
              <a:ext uri="{FF2B5EF4-FFF2-40B4-BE49-F238E27FC236}">
                <a16:creationId xmlns:a16="http://schemas.microsoft.com/office/drawing/2014/main" id="{0FEAB806-8B5C-C5E8-09EE-4F152BAE7EE0}"/>
              </a:ext>
            </a:extLst>
          </p:cNvPr>
          <p:cNvSpPr>
            <a:spLocks noChangeArrowheads="1"/>
          </p:cNvSpPr>
          <p:nvPr/>
        </p:nvSpPr>
        <p:spPr bwMode="auto">
          <a:xfrm>
            <a:off x="5994400" y="4905829"/>
            <a:ext cx="6197600" cy="1952171"/>
          </a:xfrm>
          <a:prstGeom prst="rect">
            <a:avLst/>
          </a:prstGeom>
          <a:solidFill>
            <a:schemeClr val="accent4">
              <a:lumMod val="20000"/>
              <a:lumOff val="80000"/>
            </a:schemeClr>
          </a:solidFill>
          <a:ln w="47625">
            <a:solidFill>
              <a:srgbClr val="3465A4"/>
            </a:solidFill>
          </a:ln>
          <a:effectLst/>
        </p:spPr>
        <p:txBody>
          <a:bodyPr wrap="square" lIns="180000" tIns="180000" rIns="198000" bIns="45000" anchor="ctr" anchorCtr="0">
            <a:noAutofit/>
          </a:bodyPr>
          <a:lstStyle>
            <a:lvl1pPr>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1pPr>
            <a:lvl2pPr>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2pPr>
            <a:lvl3pPr>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3pPr>
            <a:lvl4pPr>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4pPr>
            <a:lvl5pPr>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3000" b="1" dirty="0">
                <a:solidFill>
                  <a:srgbClr val="17365D"/>
                </a:solidFill>
              </a:rPr>
              <a:t>Blick unter die Haut – </a:t>
            </a:r>
          </a:p>
          <a:p>
            <a:pPr>
              <a:lnSpc>
                <a:spcPct val="100000"/>
              </a:lnSpc>
            </a:pPr>
            <a:r>
              <a:rPr lang="de-DE" altLang="de-DE" sz="3000" b="1" dirty="0" err="1">
                <a:solidFill>
                  <a:srgbClr val="17365D"/>
                </a:solidFill>
              </a:rPr>
              <a:t>digital:bewegt</a:t>
            </a:r>
            <a:r>
              <a:rPr lang="de-DE" altLang="de-DE" sz="3000" b="1" dirty="0">
                <a:solidFill>
                  <a:srgbClr val="17365D"/>
                </a:solidFill>
              </a:rPr>
              <a:t> im Sportunterricht</a:t>
            </a:r>
            <a:endParaRPr lang="de-DE" altLang="de-DE" sz="3000" dirty="0">
              <a:solidFill>
                <a:schemeClr val="bg1"/>
              </a:solidFill>
            </a:endParaRPr>
          </a:p>
          <a:p>
            <a:pPr>
              <a:lnSpc>
                <a:spcPct val="100000"/>
              </a:lnSpc>
            </a:pPr>
            <a:endParaRPr lang="de-DE" altLang="de-DE" sz="1200" dirty="0">
              <a:solidFill>
                <a:schemeClr val="bg1"/>
              </a:solidFill>
              <a:cs typeface="Calibri" panose="020F0502020204030204" pitchFamily="34" charset="0"/>
            </a:endParaRPr>
          </a:p>
        </p:txBody>
      </p:sp>
      <p:sp>
        <p:nvSpPr>
          <p:cNvPr id="2" name="Textfeld 1">
            <a:extLst>
              <a:ext uri="{FF2B5EF4-FFF2-40B4-BE49-F238E27FC236}">
                <a16:creationId xmlns:a16="http://schemas.microsoft.com/office/drawing/2014/main" id="{E9412C4F-BFE6-4635-8630-4DE908F89C2B}"/>
              </a:ext>
            </a:extLst>
          </p:cNvPr>
          <p:cNvSpPr txBox="1"/>
          <p:nvPr/>
        </p:nvSpPr>
        <p:spPr>
          <a:xfrm>
            <a:off x="274320" y="5719155"/>
            <a:ext cx="4028901" cy="830997"/>
          </a:xfrm>
          <a:prstGeom prst="rect">
            <a:avLst/>
          </a:prstGeom>
          <a:noFill/>
        </p:spPr>
        <p:txBody>
          <a:bodyPr wrap="square" rtlCol="0">
            <a:spAutoFit/>
          </a:bodyPr>
          <a:lstStyle/>
          <a:p>
            <a:r>
              <a:rPr lang="de-DE" sz="2400" b="1" dirty="0">
                <a:solidFill>
                  <a:srgbClr val="17365D"/>
                </a:solidFill>
              </a:rPr>
              <a:t>Einführung – Motion Capture und Bewegungsanalyse</a:t>
            </a:r>
          </a:p>
        </p:txBody>
      </p:sp>
    </p:spTree>
    <p:extLst>
      <p:ext uri="{BB962C8B-B14F-4D97-AF65-F5344CB8AC3E}">
        <p14:creationId xmlns:p14="http://schemas.microsoft.com/office/powerpoint/2010/main" val="1318773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1">
            <a:extLst>
              <a:ext uri="{FF2B5EF4-FFF2-40B4-BE49-F238E27FC236}">
                <a16:creationId xmlns:a16="http://schemas.microsoft.com/office/drawing/2014/main" id="{B5D5A7F3-E16A-05ED-4C3E-BD519314388B}"/>
              </a:ext>
            </a:extLst>
          </p:cNvPr>
          <p:cNvSpPr txBox="1">
            <a:spLocks noChangeArrowheads="1"/>
          </p:cNvSpPr>
          <p:nvPr/>
        </p:nvSpPr>
        <p:spPr bwMode="auto">
          <a:xfrm>
            <a:off x="624418" y="587530"/>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Bewegungslabor (</a:t>
            </a:r>
            <a:r>
              <a:rPr lang="de-DE" altLang="de-DE" sz="2667" b="1" dirty="0" err="1">
                <a:solidFill>
                  <a:srgbClr val="17365D"/>
                </a:solidFill>
              </a:rPr>
              <a:t>Mufo</a:t>
            </a:r>
            <a:r>
              <a:rPr lang="de-DE" altLang="de-DE" sz="2667" b="1" dirty="0">
                <a:solidFill>
                  <a:srgbClr val="17365D"/>
                </a:solidFill>
              </a:rPr>
              <a:t>-V-Lab) </a:t>
            </a:r>
          </a:p>
        </p:txBody>
      </p:sp>
      <p:sp>
        <p:nvSpPr>
          <p:cNvPr id="47106" name="Text Box 2">
            <a:extLst>
              <a:ext uri="{FF2B5EF4-FFF2-40B4-BE49-F238E27FC236}">
                <a16:creationId xmlns:a16="http://schemas.microsoft.com/office/drawing/2014/main" id="{B8BAAE80-77CD-D40C-ECDA-79F613D10E18}"/>
              </a:ext>
            </a:extLst>
          </p:cNvPr>
          <p:cNvSpPr txBox="1">
            <a:spLocks noChangeArrowheads="1"/>
          </p:cNvSpPr>
          <p:nvPr/>
        </p:nvSpPr>
        <p:spPr bwMode="auto">
          <a:xfrm>
            <a:off x="624418" y="1843618"/>
            <a:ext cx="10943167"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a:solidFill>
                  <a:srgbClr val="17365D"/>
                </a:solidFill>
              </a:rPr>
              <a:t>Visualisierung mittels Echtzeit-Bewegungsanalyse als Feedbackinstrument in der Sportlehrer*innenbildung</a:t>
            </a:r>
          </a:p>
        </p:txBody>
      </p:sp>
      <p:pic>
        <p:nvPicPr>
          <p:cNvPr id="47107" name="Picture 3">
            <a:extLst>
              <a:ext uri="{FF2B5EF4-FFF2-40B4-BE49-F238E27FC236}">
                <a16:creationId xmlns:a16="http://schemas.microsoft.com/office/drawing/2014/main" id="{CF6409C3-A277-1E13-5419-ACDEE5905C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8880" y="2731404"/>
            <a:ext cx="6838701" cy="34081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08" name="Rectangle 4">
            <a:extLst>
              <a:ext uri="{FF2B5EF4-FFF2-40B4-BE49-F238E27FC236}">
                <a16:creationId xmlns:a16="http://schemas.microsoft.com/office/drawing/2014/main" id="{D12132DA-D26D-B8C4-9521-BA59D552568C}"/>
              </a:ext>
            </a:extLst>
          </p:cNvPr>
          <p:cNvSpPr>
            <a:spLocks noChangeArrowheads="1"/>
          </p:cNvSpPr>
          <p:nvPr/>
        </p:nvSpPr>
        <p:spPr bwMode="auto">
          <a:xfrm>
            <a:off x="615952" y="2728384"/>
            <a:ext cx="4133849" cy="270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0000" rIns="120000" bIns="60000">
            <a:spAutoFit/>
          </a:bodyPr>
          <a:lstStyle>
            <a:lvl1pPr>
              <a:tabLst>
                <a:tab pos="914400" algn="l"/>
                <a:tab pos="1828800" algn="l"/>
                <a:tab pos="2743200" algn="l"/>
              </a:tabLst>
              <a:defRPr>
                <a:solidFill>
                  <a:srgbClr val="000000"/>
                </a:solidFill>
                <a:latin typeface="Calibri" panose="020F0502020204030204" pitchFamily="34" charset="0"/>
                <a:cs typeface="Noto Sans SC Regular" charset="0"/>
              </a:defRPr>
            </a:lvl1pPr>
            <a:lvl2pPr>
              <a:tabLst>
                <a:tab pos="914400" algn="l"/>
                <a:tab pos="1828800" algn="l"/>
                <a:tab pos="2743200" algn="l"/>
              </a:tabLst>
              <a:defRPr>
                <a:solidFill>
                  <a:srgbClr val="000000"/>
                </a:solidFill>
                <a:latin typeface="Calibri" panose="020F0502020204030204" pitchFamily="34" charset="0"/>
                <a:cs typeface="Noto Sans SC Regular" charset="0"/>
              </a:defRPr>
            </a:lvl2pPr>
            <a:lvl3pPr>
              <a:tabLst>
                <a:tab pos="914400" algn="l"/>
                <a:tab pos="1828800" algn="l"/>
                <a:tab pos="2743200" algn="l"/>
              </a:tabLst>
              <a:defRPr>
                <a:solidFill>
                  <a:srgbClr val="000000"/>
                </a:solidFill>
                <a:latin typeface="Calibri" panose="020F0502020204030204" pitchFamily="34" charset="0"/>
                <a:cs typeface="Noto Sans SC Regular" charset="0"/>
              </a:defRPr>
            </a:lvl3pPr>
            <a:lvl4pPr>
              <a:tabLst>
                <a:tab pos="914400" algn="l"/>
                <a:tab pos="1828800" algn="l"/>
                <a:tab pos="2743200" algn="l"/>
              </a:tabLst>
              <a:defRPr>
                <a:solidFill>
                  <a:srgbClr val="000000"/>
                </a:solidFill>
                <a:latin typeface="Calibri" panose="020F0502020204030204" pitchFamily="34" charset="0"/>
                <a:cs typeface="Noto Sans SC Regular" charset="0"/>
              </a:defRPr>
            </a:lvl4pPr>
            <a:lvl5pPr>
              <a:tabLst>
                <a:tab pos="914400" algn="l"/>
                <a:tab pos="1828800" algn="l"/>
                <a:tab pos="2743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Lst>
              <a:defRPr>
                <a:solidFill>
                  <a:srgbClr val="000000"/>
                </a:solidFill>
                <a:latin typeface="Calibri" panose="020F0502020204030204" pitchFamily="34" charset="0"/>
                <a:cs typeface="Noto Sans SC Regular" charset="0"/>
              </a:defRPr>
            </a:lvl9pPr>
          </a:lstStyle>
          <a:p>
            <a:pPr>
              <a:lnSpc>
                <a:spcPct val="100000"/>
              </a:lnSpc>
            </a:pPr>
            <a:endParaRPr lang="de-DE" altLang="de-DE" sz="2400"/>
          </a:p>
          <a:p>
            <a:pPr>
              <a:lnSpc>
                <a:spcPct val="100000"/>
              </a:lnSpc>
            </a:pPr>
            <a:r>
              <a:rPr lang="de-DE" altLang="de-DE" sz="2400">
                <a:solidFill>
                  <a:srgbClr val="17365D"/>
                </a:solidFill>
              </a:rPr>
              <a:t>Captury Live® Software</a:t>
            </a:r>
          </a:p>
          <a:p>
            <a:pPr>
              <a:lnSpc>
                <a:spcPct val="100000"/>
              </a:lnSpc>
            </a:pPr>
            <a:endParaRPr lang="de-DE" altLang="de-DE" sz="2400"/>
          </a:p>
          <a:p>
            <a:pPr>
              <a:lnSpc>
                <a:spcPct val="100000"/>
              </a:lnSpc>
            </a:pPr>
            <a:r>
              <a:rPr lang="de-DE" altLang="de-DE" sz="2400">
                <a:solidFill>
                  <a:srgbClr val="17365D"/>
                </a:solidFill>
              </a:rPr>
              <a:t>12 FLIR Kameras</a:t>
            </a:r>
          </a:p>
          <a:p>
            <a:pPr>
              <a:lnSpc>
                <a:spcPct val="100000"/>
              </a:lnSpc>
            </a:pPr>
            <a:endParaRPr lang="de-DE" altLang="de-DE" sz="2400"/>
          </a:p>
          <a:p>
            <a:pPr>
              <a:lnSpc>
                <a:spcPct val="100000"/>
              </a:lnSpc>
            </a:pPr>
            <a:r>
              <a:rPr lang="de-DE" altLang="de-DE" sz="2400">
                <a:solidFill>
                  <a:srgbClr val="17365D"/>
                </a:solidFill>
              </a:rPr>
              <a:t>Visualisierung &amp; Aufzeichnung in Echtzeit</a:t>
            </a:r>
          </a:p>
        </p:txBody>
      </p:sp>
      <p:sp>
        <p:nvSpPr>
          <p:cNvPr id="2" name="Textfeld 1">
            <a:extLst>
              <a:ext uri="{FF2B5EF4-FFF2-40B4-BE49-F238E27FC236}">
                <a16:creationId xmlns:a16="http://schemas.microsoft.com/office/drawing/2014/main" id="{7C9517E5-C24F-1F82-939D-2344823591E5}"/>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7</a:t>
            </a:r>
          </a:p>
        </p:txBody>
      </p:sp>
      <p:sp>
        <p:nvSpPr>
          <p:cNvPr id="7" name="Textfeld 6">
            <a:extLst>
              <a:ext uri="{FF2B5EF4-FFF2-40B4-BE49-F238E27FC236}">
                <a16:creationId xmlns:a16="http://schemas.microsoft.com/office/drawing/2014/main" id="{53ECBA79-280C-46B5-9540-005DF61D46AF}"/>
              </a:ext>
            </a:extLst>
          </p:cNvPr>
          <p:cNvSpPr txBox="1"/>
          <p:nvPr/>
        </p:nvSpPr>
        <p:spPr>
          <a:xfrm>
            <a:off x="4850306" y="5954878"/>
            <a:ext cx="2491388" cy="369332"/>
          </a:xfrm>
          <a:prstGeom prst="rect">
            <a:avLst/>
          </a:prstGeom>
          <a:noFill/>
        </p:spPr>
        <p:txBody>
          <a:bodyPr wrap="none" rtlCol="0">
            <a:spAutoFit/>
          </a:bodyPr>
          <a:lstStyle/>
          <a:p>
            <a:r>
              <a:rPr lang="de-DE" dirty="0"/>
              <a:t>Abb.: eigene Darstellung</a:t>
            </a:r>
          </a:p>
        </p:txBody>
      </p:sp>
      <p:pic>
        <p:nvPicPr>
          <p:cNvPr id="8" name="Grafik 7" descr="Ein Bild, das Symbol, Screenshot, Billardkugel enthält.&#10;&#10;KI-generierte Inhalte können fehlerhaft sein.">
            <a:extLst>
              <a:ext uri="{FF2B5EF4-FFF2-40B4-BE49-F238E27FC236}">
                <a16:creationId xmlns:a16="http://schemas.microsoft.com/office/drawing/2014/main" id="{66FB27D1-D5C6-40E6-AA3E-F08169E8E79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1">
            <a:extLst>
              <a:ext uri="{FF2B5EF4-FFF2-40B4-BE49-F238E27FC236}">
                <a16:creationId xmlns:a16="http://schemas.microsoft.com/office/drawing/2014/main" id="{457E8A40-1C68-6209-043F-277FC9E9E00A}"/>
              </a:ext>
            </a:extLst>
          </p:cNvPr>
          <p:cNvSpPr txBox="1">
            <a:spLocks noChangeArrowheads="1"/>
          </p:cNvSpPr>
          <p:nvPr/>
        </p:nvSpPr>
        <p:spPr bwMode="auto">
          <a:xfrm>
            <a:off x="624418" y="587527"/>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Bewegungslabor </a:t>
            </a:r>
          </a:p>
        </p:txBody>
      </p:sp>
      <p:pic>
        <p:nvPicPr>
          <p:cNvPr id="48130" name="Picture 2">
            <a:extLst>
              <a:ext uri="{FF2B5EF4-FFF2-40B4-BE49-F238E27FC236}">
                <a16:creationId xmlns:a16="http://schemas.microsoft.com/office/drawing/2014/main" id="{1F8843EB-5471-0F50-D1B8-73B2071E1C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132"/>
          <a:stretch>
            <a:fillRect/>
          </a:stretch>
        </p:blipFill>
        <p:spPr bwMode="auto">
          <a:xfrm>
            <a:off x="624417" y="1353396"/>
            <a:ext cx="3918553" cy="433053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1" name="Rectangle 3">
            <a:extLst>
              <a:ext uri="{FF2B5EF4-FFF2-40B4-BE49-F238E27FC236}">
                <a16:creationId xmlns:a16="http://schemas.microsoft.com/office/drawing/2014/main" id="{221CB6A3-8EB9-0D03-3DC5-4359DD5C7228}"/>
              </a:ext>
            </a:extLst>
          </p:cNvPr>
          <p:cNvSpPr>
            <a:spLocks noChangeArrowheads="1"/>
          </p:cNvSpPr>
          <p:nvPr/>
        </p:nvSpPr>
        <p:spPr bwMode="auto">
          <a:xfrm>
            <a:off x="5541132" y="2038652"/>
            <a:ext cx="4895849" cy="270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0000" rIns="120000" bIns="60000">
            <a:spAutoFit/>
          </a:bodyPr>
          <a:lstStyle>
            <a:lvl1pPr>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1pPr>
            <a:lvl2pPr>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2pPr>
            <a:lvl3pPr>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3pPr>
            <a:lvl4pPr>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4pPr>
            <a:lvl5pPr>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400" b="1" dirty="0">
                <a:solidFill>
                  <a:srgbClr val="17365D"/>
                </a:solidFill>
              </a:rPr>
              <a:t>Visualisierung auf Basis von:</a:t>
            </a:r>
          </a:p>
          <a:p>
            <a:pPr>
              <a:lnSpc>
                <a:spcPct val="100000"/>
              </a:lnSpc>
            </a:pPr>
            <a:endParaRPr lang="de-DE" altLang="de-DE" sz="2400" dirty="0"/>
          </a:p>
          <a:p>
            <a:pPr>
              <a:lnSpc>
                <a:spcPct val="100000"/>
              </a:lnSpc>
            </a:pPr>
            <a:r>
              <a:rPr lang="de-DE" altLang="de-DE" sz="2400" dirty="0">
                <a:solidFill>
                  <a:srgbClr val="17365D"/>
                </a:solidFill>
              </a:rPr>
              <a:t>Rigid-Body-Modellen</a:t>
            </a:r>
          </a:p>
          <a:p>
            <a:pPr>
              <a:lnSpc>
                <a:spcPct val="100000"/>
              </a:lnSpc>
            </a:pPr>
            <a:endParaRPr lang="de-DE" altLang="de-DE" sz="2400" dirty="0"/>
          </a:p>
          <a:p>
            <a:pPr>
              <a:lnSpc>
                <a:spcPct val="100000"/>
              </a:lnSpc>
            </a:pPr>
            <a:r>
              <a:rPr lang="de-DE" altLang="de-DE" sz="2400" dirty="0">
                <a:solidFill>
                  <a:srgbClr val="17365D"/>
                </a:solidFill>
              </a:rPr>
              <a:t>Mesh oder volumetrischen Modellen</a:t>
            </a:r>
          </a:p>
          <a:p>
            <a:pPr>
              <a:lnSpc>
                <a:spcPct val="100000"/>
              </a:lnSpc>
            </a:pPr>
            <a:endParaRPr lang="de-DE" altLang="de-DE" sz="2400" dirty="0"/>
          </a:p>
          <a:p>
            <a:pPr>
              <a:lnSpc>
                <a:spcPct val="100000"/>
              </a:lnSpc>
            </a:pPr>
            <a:r>
              <a:rPr lang="de-DE" altLang="de-DE" sz="2400" dirty="0">
                <a:solidFill>
                  <a:srgbClr val="17365D"/>
                </a:solidFill>
              </a:rPr>
              <a:t>Skeletten und Muskulatur</a:t>
            </a:r>
          </a:p>
        </p:txBody>
      </p:sp>
      <p:sp>
        <p:nvSpPr>
          <p:cNvPr id="2" name="Textfeld 1">
            <a:extLst>
              <a:ext uri="{FF2B5EF4-FFF2-40B4-BE49-F238E27FC236}">
                <a16:creationId xmlns:a16="http://schemas.microsoft.com/office/drawing/2014/main" id="{253E8DE2-82CB-9DE5-7E89-440D4BBC94A6}"/>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8</a:t>
            </a:r>
          </a:p>
        </p:txBody>
      </p:sp>
      <p:pic>
        <p:nvPicPr>
          <p:cNvPr id="6" name="Picture 3">
            <a:extLst>
              <a:ext uri="{FF2B5EF4-FFF2-40B4-BE49-F238E27FC236}">
                <a16:creationId xmlns:a16="http://schemas.microsoft.com/office/drawing/2014/main" id="{C033BE5E-322B-4E61-A848-E2CEF2DF1B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9743" r="55630"/>
          <a:stretch>
            <a:fillRect/>
          </a:stretch>
        </p:blipFill>
        <p:spPr bwMode="auto">
          <a:xfrm>
            <a:off x="9335610" y="4026709"/>
            <a:ext cx="1968899" cy="2461959"/>
          </a:xfrm>
          <a:prstGeom prst="rect">
            <a:avLst/>
          </a:prstGeom>
          <a:noFill/>
          <a:ln>
            <a:noFill/>
          </a:ln>
          <a:effectLst/>
          <a:extLst>
            <a:ext uri="{909E8E84-426E-40DD-AFC4-6F175D3DCCD1}">
              <a14:hiddenFill xmlns:a14="http://schemas.microsoft.com/office/drawing/2010/main">
                <a:blipFill dpi="0" rotWithShape="0">
                  <a:blip/>
                  <a:srcRect l="9743" r="55630"/>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6">
            <a:extLst>
              <a:ext uri="{FF2B5EF4-FFF2-40B4-BE49-F238E27FC236}">
                <a16:creationId xmlns:a16="http://schemas.microsoft.com/office/drawing/2014/main" id="{6D4F7F21-ADDD-4006-9555-848865FC7F1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117" t="15298" r="65472" b="46613"/>
          <a:stretch>
            <a:fillRect/>
          </a:stretch>
        </p:blipFill>
        <p:spPr bwMode="auto">
          <a:xfrm>
            <a:off x="9773555" y="1976546"/>
            <a:ext cx="1530954" cy="1542118"/>
          </a:xfrm>
          <a:prstGeom prst="rect">
            <a:avLst/>
          </a:prstGeom>
          <a:solidFill>
            <a:srgbClr val="EDEDED"/>
          </a:solidFill>
          <a:ln>
            <a:noFill/>
          </a:ln>
          <a:effectLst>
            <a:outerShdw dist="18000" dir="5400000" algn="ctr" rotWithShape="0">
              <a:srgbClr val="000000">
                <a:alpha val="40033"/>
              </a:srgbClr>
            </a:outerShdw>
          </a:effectLst>
          <a:extLst>
            <a:ext uri="{91240B29-F687-4F45-9708-019B960494DF}">
              <a14:hiddenLine xmlns:a14="http://schemas.microsoft.com/office/drawing/2010/main" w="88920" cap="flat">
                <a:solidFill>
                  <a:srgbClr val="3465A4"/>
                </a:solidFill>
                <a:round/>
                <a:headEnd/>
                <a:tailEnd/>
              </a14:hiddenLine>
            </a:ext>
          </a:extLst>
        </p:spPr>
      </p:pic>
      <p:sp>
        <p:nvSpPr>
          <p:cNvPr id="8" name="Textfeld 7">
            <a:extLst>
              <a:ext uri="{FF2B5EF4-FFF2-40B4-BE49-F238E27FC236}">
                <a16:creationId xmlns:a16="http://schemas.microsoft.com/office/drawing/2014/main" id="{B0044D98-61B8-43AF-89FF-14FEB0C1130B}"/>
              </a:ext>
            </a:extLst>
          </p:cNvPr>
          <p:cNvSpPr txBox="1"/>
          <p:nvPr/>
        </p:nvSpPr>
        <p:spPr>
          <a:xfrm>
            <a:off x="544031" y="5792536"/>
            <a:ext cx="2491388" cy="369332"/>
          </a:xfrm>
          <a:prstGeom prst="rect">
            <a:avLst/>
          </a:prstGeom>
          <a:noFill/>
        </p:spPr>
        <p:txBody>
          <a:bodyPr wrap="none" rtlCol="0">
            <a:spAutoFit/>
          </a:bodyPr>
          <a:lstStyle/>
          <a:p>
            <a:r>
              <a:rPr lang="de-DE" dirty="0"/>
              <a:t>Abb.: eigene Darstellung</a:t>
            </a:r>
          </a:p>
        </p:txBody>
      </p:sp>
      <p:sp>
        <p:nvSpPr>
          <p:cNvPr id="9" name="Textfeld 8">
            <a:extLst>
              <a:ext uri="{FF2B5EF4-FFF2-40B4-BE49-F238E27FC236}">
                <a16:creationId xmlns:a16="http://schemas.microsoft.com/office/drawing/2014/main" id="{0BC2FDE7-A731-4EB5-9E8D-B51EB517712C}"/>
              </a:ext>
            </a:extLst>
          </p:cNvPr>
          <p:cNvSpPr txBox="1"/>
          <p:nvPr/>
        </p:nvSpPr>
        <p:spPr>
          <a:xfrm>
            <a:off x="9191287" y="6458917"/>
            <a:ext cx="2491388" cy="369332"/>
          </a:xfrm>
          <a:prstGeom prst="rect">
            <a:avLst/>
          </a:prstGeom>
          <a:noFill/>
        </p:spPr>
        <p:txBody>
          <a:bodyPr wrap="none" rtlCol="0">
            <a:spAutoFit/>
          </a:bodyPr>
          <a:lstStyle/>
          <a:p>
            <a:r>
              <a:rPr lang="de-DE" dirty="0"/>
              <a:t>Abb.: eigene Darstellung</a:t>
            </a:r>
          </a:p>
        </p:txBody>
      </p:sp>
      <p:pic>
        <p:nvPicPr>
          <p:cNvPr id="10" name="Grafik 9" descr="Ein Bild, das Symbol, Screenshot, Billardkugel enthält.&#10;&#10;KI-generierte Inhalte können fehlerhaft sein.">
            <a:extLst>
              <a:ext uri="{FF2B5EF4-FFF2-40B4-BE49-F238E27FC236}">
                <a16:creationId xmlns:a16="http://schemas.microsoft.com/office/drawing/2014/main" id="{B7DE9D10-5A32-4BDE-9894-BA73FDEB07D7}"/>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1">
            <a:extLst>
              <a:ext uri="{FF2B5EF4-FFF2-40B4-BE49-F238E27FC236}">
                <a16:creationId xmlns:a16="http://schemas.microsoft.com/office/drawing/2014/main" id="{84A6E51F-D540-5D35-A898-5C8DCEADD174}"/>
              </a:ext>
            </a:extLst>
          </p:cNvPr>
          <p:cNvSpPr txBox="1">
            <a:spLocks noChangeArrowheads="1"/>
          </p:cNvSpPr>
          <p:nvPr/>
        </p:nvSpPr>
        <p:spPr bwMode="auto">
          <a:xfrm>
            <a:off x="624418" y="587531"/>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Methodik</a:t>
            </a:r>
          </a:p>
        </p:txBody>
      </p:sp>
      <p:sp>
        <p:nvSpPr>
          <p:cNvPr id="49154" name="Text Box 2">
            <a:extLst>
              <a:ext uri="{FF2B5EF4-FFF2-40B4-BE49-F238E27FC236}">
                <a16:creationId xmlns:a16="http://schemas.microsoft.com/office/drawing/2014/main" id="{763A70FF-0505-5898-0287-0E85A9FE4582}"/>
              </a:ext>
            </a:extLst>
          </p:cNvPr>
          <p:cNvSpPr txBox="1">
            <a:spLocks noChangeArrowheads="1"/>
          </p:cNvSpPr>
          <p:nvPr/>
        </p:nvSpPr>
        <p:spPr bwMode="auto">
          <a:xfrm>
            <a:off x="624417" y="1578368"/>
            <a:ext cx="11328400" cy="44846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b="1" dirty="0">
                <a:solidFill>
                  <a:srgbClr val="17365D"/>
                </a:solidFill>
              </a:rPr>
              <a:t>Aufbau der Studie:</a:t>
            </a:r>
          </a:p>
          <a:p>
            <a:pPr>
              <a:spcBef>
                <a:spcPts val="500"/>
              </a:spcBef>
            </a:pPr>
            <a:r>
              <a:rPr lang="de-DE" altLang="de-DE" sz="2400" dirty="0">
                <a:solidFill>
                  <a:srgbClr val="17365D"/>
                </a:solidFill>
              </a:rPr>
              <a:t>Vergleich der Bewegungszeiten während Bewegungsexplorationen mit und ohne Visualisierung</a:t>
            </a:r>
          </a:p>
          <a:p>
            <a:pPr>
              <a:spcBef>
                <a:spcPts val="500"/>
              </a:spcBef>
            </a:pPr>
            <a:endParaRPr lang="de-DE" altLang="de-DE" sz="2400" dirty="0">
              <a:solidFill>
                <a:srgbClr val="17365D"/>
              </a:solidFill>
            </a:endParaRPr>
          </a:p>
          <a:p>
            <a:pPr>
              <a:spcBef>
                <a:spcPts val="500"/>
              </a:spcBef>
            </a:pPr>
            <a:r>
              <a:rPr lang="de-DE" altLang="de-DE" sz="2400" b="1" dirty="0">
                <a:solidFill>
                  <a:srgbClr val="17365D"/>
                </a:solidFill>
              </a:rPr>
              <a:t>Mixed-Method-Design:</a:t>
            </a:r>
            <a:r>
              <a:rPr lang="de-DE" altLang="de-DE" sz="2400" dirty="0">
                <a:solidFill>
                  <a:srgbClr val="17365D"/>
                </a:solidFill>
              </a:rPr>
              <a:t> 	Bewegungsanalysen und Interviews</a:t>
            </a:r>
          </a:p>
          <a:p>
            <a:pPr>
              <a:spcBef>
                <a:spcPts val="500"/>
              </a:spcBef>
            </a:pPr>
            <a:endParaRPr lang="de-DE" altLang="de-DE" sz="2400" dirty="0">
              <a:solidFill>
                <a:srgbClr val="17365D"/>
              </a:solidFill>
            </a:endParaRPr>
          </a:p>
          <a:p>
            <a:pPr>
              <a:spcBef>
                <a:spcPts val="500"/>
              </a:spcBef>
            </a:pPr>
            <a:r>
              <a:rPr lang="de-DE" altLang="de-DE" sz="2400" b="1" dirty="0">
                <a:solidFill>
                  <a:srgbClr val="17365D"/>
                </a:solidFill>
              </a:rPr>
              <a:t>Differenzierung:</a:t>
            </a:r>
            <a:r>
              <a:rPr lang="de-DE" altLang="de-DE" sz="2400" dirty="0">
                <a:solidFill>
                  <a:srgbClr val="17365D"/>
                </a:solidFill>
              </a:rPr>
              <a:t> 		Gruppen- und Einzeluntersuchungen</a:t>
            </a:r>
          </a:p>
          <a:p>
            <a:pPr>
              <a:spcBef>
                <a:spcPts val="500"/>
              </a:spcBef>
            </a:pPr>
            <a:endParaRPr lang="de-DE" altLang="de-DE" sz="2400" dirty="0">
              <a:solidFill>
                <a:srgbClr val="17365D"/>
              </a:solidFill>
            </a:endParaRPr>
          </a:p>
          <a:p>
            <a:pPr>
              <a:spcBef>
                <a:spcPts val="500"/>
              </a:spcBef>
            </a:pPr>
            <a:r>
              <a:rPr lang="de-DE" altLang="de-DE" sz="2400" b="1" dirty="0">
                <a:solidFill>
                  <a:srgbClr val="17365D"/>
                </a:solidFill>
              </a:rPr>
              <a:t>Teilnehmer*innen: 		</a:t>
            </a:r>
            <a:r>
              <a:rPr lang="de-DE" altLang="de-DE" sz="2400" dirty="0">
                <a:solidFill>
                  <a:srgbClr val="17365D"/>
                </a:solidFill>
              </a:rPr>
              <a:t>Gruppenuntersuchungen (</a:t>
            </a:r>
            <a:r>
              <a:rPr lang="de-DE" altLang="de-DE" sz="2400" i="1" dirty="0">
                <a:solidFill>
                  <a:srgbClr val="17365D"/>
                </a:solidFill>
              </a:rPr>
              <a:t>n</a:t>
            </a:r>
            <a:r>
              <a:rPr lang="de-DE" altLang="de-DE" sz="2400" dirty="0">
                <a:solidFill>
                  <a:srgbClr val="17365D"/>
                </a:solidFill>
              </a:rPr>
              <a:t>=36; m/w/d=21/15/0)</a:t>
            </a:r>
          </a:p>
          <a:p>
            <a:pPr>
              <a:spcBef>
                <a:spcPts val="500"/>
              </a:spcBef>
            </a:pPr>
            <a:r>
              <a:rPr lang="de-DE" altLang="de-DE" sz="2400" dirty="0">
                <a:solidFill>
                  <a:srgbClr val="17365D"/>
                </a:solidFill>
              </a:rPr>
              <a:t>					Einzeluntersuchungen (</a:t>
            </a:r>
            <a:r>
              <a:rPr lang="de-DE" altLang="de-DE" sz="2400" i="1" dirty="0">
                <a:solidFill>
                  <a:srgbClr val="17365D"/>
                </a:solidFill>
              </a:rPr>
              <a:t>n</a:t>
            </a:r>
            <a:r>
              <a:rPr lang="de-DE" altLang="de-DE" sz="2400" dirty="0">
                <a:solidFill>
                  <a:srgbClr val="17365D"/>
                </a:solidFill>
              </a:rPr>
              <a:t>=19; m/w/d=12/7/0) </a:t>
            </a:r>
          </a:p>
        </p:txBody>
      </p:sp>
      <p:sp>
        <p:nvSpPr>
          <p:cNvPr id="2" name="Textfeld 1">
            <a:extLst>
              <a:ext uri="{FF2B5EF4-FFF2-40B4-BE49-F238E27FC236}">
                <a16:creationId xmlns:a16="http://schemas.microsoft.com/office/drawing/2014/main" id="{C88605B4-1934-B526-E57E-ED21B150F9A2}"/>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9</a:t>
            </a:r>
          </a:p>
        </p:txBody>
      </p:sp>
      <p:sp>
        <p:nvSpPr>
          <p:cNvPr id="6" name="Textfeld 5">
            <a:extLst>
              <a:ext uri="{FF2B5EF4-FFF2-40B4-BE49-F238E27FC236}">
                <a16:creationId xmlns:a16="http://schemas.microsoft.com/office/drawing/2014/main" id="{F4CD79E5-8CE8-4E91-A897-AAB518846740}"/>
              </a:ext>
            </a:extLst>
          </p:cNvPr>
          <p:cNvSpPr txBox="1"/>
          <p:nvPr/>
        </p:nvSpPr>
        <p:spPr>
          <a:xfrm>
            <a:off x="624417" y="5635213"/>
            <a:ext cx="6096000" cy="369332"/>
          </a:xfrm>
          <a:prstGeom prst="rect">
            <a:avLst/>
          </a:prstGeom>
          <a:noFill/>
        </p:spPr>
        <p:txBody>
          <a:bodyPr wrap="square">
            <a:spAutoFit/>
          </a:bodyPr>
          <a:lstStyle/>
          <a:p>
            <a:pPr>
              <a:spcBef>
                <a:spcPts val="500"/>
              </a:spcBef>
            </a:pPr>
            <a:r>
              <a:rPr lang="de-DE" altLang="de-DE" sz="1800" dirty="0">
                <a:solidFill>
                  <a:srgbClr val="17365D"/>
                </a:solidFill>
              </a:rPr>
              <a:t>(Büning et al., 2025)</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916FA80B-183D-466B-8A70-E788A2561E0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Box 1">
            <a:extLst>
              <a:ext uri="{FF2B5EF4-FFF2-40B4-BE49-F238E27FC236}">
                <a16:creationId xmlns:a16="http://schemas.microsoft.com/office/drawing/2014/main" id="{DEF8F932-20F7-721E-AA68-21D4A858441D}"/>
              </a:ext>
            </a:extLst>
          </p:cNvPr>
          <p:cNvSpPr txBox="1">
            <a:spLocks noChangeArrowheads="1"/>
          </p:cNvSpPr>
          <p:nvPr/>
        </p:nvSpPr>
        <p:spPr bwMode="auto">
          <a:xfrm>
            <a:off x="624418" y="587529"/>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Ergebnisse</a:t>
            </a:r>
          </a:p>
        </p:txBody>
      </p:sp>
      <p:sp>
        <p:nvSpPr>
          <p:cNvPr id="50178" name="Text Box 2">
            <a:extLst>
              <a:ext uri="{FF2B5EF4-FFF2-40B4-BE49-F238E27FC236}">
                <a16:creationId xmlns:a16="http://schemas.microsoft.com/office/drawing/2014/main" id="{604F1ED9-E2F8-35FF-9DF8-57A913B9561A}"/>
              </a:ext>
            </a:extLst>
          </p:cNvPr>
          <p:cNvSpPr txBox="1">
            <a:spLocks noChangeArrowheads="1"/>
          </p:cNvSpPr>
          <p:nvPr/>
        </p:nvSpPr>
        <p:spPr bwMode="auto">
          <a:xfrm>
            <a:off x="624418" y="1591835"/>
            <a:ext cx="7103533"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b="1" dirty="0">
                <a:solidFill>
                  <a:srgbClr val="17365D"/>
                </a:solidFill>
              </a:rPr>
              <a:t>Analyse der Bewegungszeiten:</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Kein signifikanter Unterschied bei Gruppenuntersuchungen</a:t>
            </a:r>
          </a:p>
          <a:p>
            <a:pPr>
              <a:spcBef>
                <a:spcPts val="384"/>
              </a:spcBef>
            </a:pPr>
            <a:r>
              <a:rPr lang="de-DE" altLang="de-DE" sz="1867" dirty="0">
                <a:solidFill>
                  <a:srgbClr val="17365D"/>
                </a:solidFill>
              </a:rPr>
              <a:t>(</a:t>
            </a:r>
            <a:r>
              <a:rPr lang="de-DE" altLang="de-DE" sz="1867" i="1" dirty="0">
                <a:solidFill>
                  <a:srgbClr val="17365D"/>
                </a:solidFill>
              </a:rPr>
              <a:t>z</a:t>
            </a:r>
            <a:r>
              <a:rPr lang="de-DE" altLang="de-DE" sz="1867" dirty="0">
                <a:solidFill>
                  <a:srgbClr val="17365D"/>
                </a:solidFill>
              </a:rPr>
              <a:t>=.680; </a:t>
            </a:r>
            <a:r>
              <a:rPr lang="de-DE" altLang="de-DE" sz="1867" i="1" dirty="0">
                <a:solidFill>
                  <a:srgbClr val="17365D"/>
                </a:solidFill>
              </a:rPr>
              <a:t>p</a:t>
            </a:r>
            <a:r>
              <a:rPr lang="de-DE" altLang="de-DE" sz="1867" dirty="0">
                <a:solidFill>
                  <a:srgbClr val="17365D"/>
                </a:solidFill>
              </a:rPr>
              <a:t>=.497; </a:t>
            </a:r>
            <a:r>
              <a:rPr lang="de-DE" altLang="de-DE" sz="1867" i="1" dirty="0">
                <a:solidFill>
                  <a:srgbClr val="17365D"/>
                </a:solidFill>
              </a:rPr>
              <a:t>n</a:t>
            </a:r>
            <a:r>
              <a:rPr lang="de-DE" altLang="de-DE" sz="1867" dirty="0">
                <a:solidFill>
                  <a:srgbClr val="17365D"/>
                </a:solidFill>
              </a:rPr>
              <a:t>=36)</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Signifikante Unterschiede bei </a:t>
            </a:r>
          </a:p>
          <a:p>
            <a:pPr>
              <a:spcBef>
                <a:spcPts val="500"/>
              </a:spcBef>
            </a:pPr>
            <a:r>
              <a:rPr lang="de-DE" altLang="de-DE" sz="2400" dirty="0">
                <a:solidFill>
                  <a:srgbClr val="17365D"/>
                </a:solidFill>
              </a:rPr>
              <a:t>Einzeluntersuchungen </a:t>
            </a:r>
            <a:r>
              <a:rPr lang="de-DE" altLang="de-DE" sz="1867" dirty="0">
                <a:solidFill>
                  <a:srgbClr val="17365D"/>
                </a:solidFill>
              </a:rPr>
              <a:t>(</a:t>
            </a:r>
            <a:r>
              <a:rPr lang="de-DE" altLang="de-DE" sz="1867" i="1" dirty="0">
                <a:solidFill>
                  <a:srgbClr val="17365D"/>
                </a:solidFill>
              </a:rPr>
              <a:t>z</a:t>
            </a:r>
            <a:r>
              <a:rPr lang="de-DE" altLang="de-DE" sz="1867" dirty="0">
                <a:solidFill>
                  <a:srgbClr val="17365D"/>
                </a:solidFill>
              </a:rPr>
              <a:t>=-2.461; </a:t>
            </a:r>
            <a:r>
              <a:rPr lang="de-DE" altLang="de-DE" sz="1867" i="1" dirty="0">
                <a:solidFill>
                  <a:srgbClr val="17365D"/>
                </a:solidFill>
              </a:rPr>
              <a:t>p</a:t>
            </a:r>
            <a:r>
              <a:rPr lang="de-DE" altLang="de-DE" sz="1867" dirty="0">
                <a:solidFill>
                  <a:srgbClr val="17365D"/>
                </a:solidFill>
              </a:rPr>
              <a:t>=.014; </a:t>
            </a:r>
            <a:r>
              <a:rPr lang="de-DE" altLang="de-DE" sz="1867" i="1" dirty="0">
                <a:solidFill>
                  <a:srgbClr val="17365D"/>
                </a:solidFill>
              </a:rPr>
              <a:t>n</a:t>
            </a:r>
            <a:r>
              <a:rPr lang="de-DE" altLang="de-DE" sz="1867" dirty="0">
                <a:solidFill>
                  <a:srgbClr val="17365D"/>
                </a:solidFill>
              </a:rPr>
              <a:t>=19)</a:t>
            </a:r>
          </a:p>
          <a:p>
            <a:pPr>
              <a:spcBef>
                <a:spcPts val="500"/>
              </a:spcBef>
            </a:pPr>
            <a:endParaRPr lang="de-DE" altLang="de-DE" sz="2400" dirty="0">
              <a:solidFill>
                <a:srgbClr val="17365D"/>
              </a:solidFill>
            </a:endParaRPr>
          </a:p>
          <a:p>
            <a:pPr>
              <a:spcBef>
                <a:spcPts val="500"/>
              </a:spcBef>
            </a:pPr>
            <a:r>
              <a:rPr lang="de-DE" altLang="de-DE" sz="1867" dirty="0">
                <a:solidFill>
                  <a:srgbClr val="17365D"/>
                </a:solidFill>
              </a:rPr>
              <a:t>Effektstärke nach Cohen (1992)</a:t>
            </a:r>
            <a:r>
              <a:rPr lang="de-DE" altLang="de-DE" sz="2400" dirty="0">
                <a:solidFill>
                  <a:srgbClr val="17365D"/>
                </a:solidFill>
              </a:rPr>
              <a:t> </a:t>
            </a:r>
            <a:r>
              <a:rPr lang="de-DE" altLang="de-DE" sz="2400" i="1" dirty="0">
                <a:solidFill>
                  <a:srgbClr val="17365D"/>
                </a:solidFill>
              </a:rPr>
              <a:t>r </a:t>
            </a:r>
            <a:r>
              <a:rPr lang="de-DE" altLang="de-DE" sz="2400" dirty="0">
                <a:solidFill>
                  <a:srgbClr val="17365D"/>
                </a:solidFill>
              </a:rPr>
              <a:t>= 56 </a:t>
            </a:r>
            <a:r>
              <a:rPr lang="de-DE" altLang="de-DE" sz="1867" dirty="0">
                <a:solidFill>
                  <a:srgbClr val="17365D"/>
                </a:solidFill>
              </a:rPr>
              <a:t>(starker Effekt)</a:t>
            </a:r>
          </a:p>
          <a:p>
            <a:pPr>
              <a:spcBef>
                <a:spcPts val="500"/>
              </a:spcBef>
            </a:pPr>
            <a:endParaRPr lang="de-DE" altLang="de-DE" sz="2400" dirty="0">
              <a:solidFill>
                <a:srgbClr val="17365D"/>
              </a:solidFill>
            </a:endParaRPr>
          </a:p>
          <a:p>
            <a:pPr>
              <a:spcBef>
                <a:spcPts val="500"/>
              </a:spcBef>
            </a:pPr>
            <a:endParaRPr lang="de-DE" altLang="de-DE" sz="2400" dirty="0">
              <a:solidFill>
                <a:srgbClr val="17365D"/>
              </a:solidFill>
            </a:endParaRPr>
          </a:p>
        </p:txBody>
      </p:sp>
      <p:grpSp>
        <p:nvGrpSpPr>
          <p:cNvPr id="21" name="Gruppieren 20">
            <a:extLst>
              <a:ext uri="{FF2B5EF4-FFF2-40B4-BE49-F238E27FC236}">
                <a16:creationId xmlns:a16="http://schemas.microsoft.com/office/drawing/2014/main" id="{28C0E584-8FFC-5581-A0EF-546E3C044EB2}"/>
              </a:ext>
            </a:extLst>
          </p:cNvPr>
          <p:cNvGrpSpPr/>
          <p:nvPr/>
        </p:nvGrpSpPr>
        <p:grpSpPr>
          <a:xfrm>
            <a:off x="6258424" y="1944206"/>
            <a:ext cx="5309158" cy="2969587"/>
            <a:chOff x="6258424" y="2684290"/>
            <a:chExt cx="5309158" cy="2969587"/>
          </a:xfrm>
        </p:grpSpPr>
        <p:grpSp>
          <p:nvGrpSpPr>
            <p:cNvPr id="20" name="Gruppieren 19">
              <a:extLst>
                <a:ext uri="{FF2B5EF4-FFF2-40B4-BE49-F238E27FC236}">
                  <a16:creationId xmlns:a16="http://schemas.microsoft.com/office/drawing/2014/main" id="{C686AF0B-C2D3-024B-493D-2642114B2849}"/>
                </a:ext>
              </a:extLst>
            </p:cNvPr>
            <p:cNvGrpSpPr/>
            <p:nvPr/>
          </p:nvGrpSpPr>
          <p:grpSpPr>
            <a:xfrm>
              <a:off x="6258424" y="2684290"/>
              <a:ext cx="5309158" cy="1755308"/>
              <a:chOff x="6513660" y="2466060"/>
              <a:chExt cx="5309158" cy="1755308"/>
            </a:xfrm>
          </p:grpSpPr>
          <p:grpSp>
            <p:nvGrpSpPr>
              <p:cNvPr id="19" name="Gruppieren 18">
                <a:extLst>
                  <a:ext uri="{FF2B5EF4-FFF2-40B4-BE49-F238E27FC236}">
                    <a16:creationId xmlns:a16="http://schemas.microsoft.com/office/drawing/2014/main" id="{2B9DF59D-BF27-EC8F-CADD-F7A92A47E166}"/>
                  </a:ext>
                </a:extLst>
              </p:cNvPr>
              <p:cNvGrpSpPr/>
              <p:nvPr/>
            </p:nvGrpSpPr>
            <p:grpSpPr>
              <a:xfrm>
                <a:off x="6513660" y="2466060"/>
                <a:ext cx="5309158" cy="1755308"/>
                <a:chOff x="6513660" y="2466060"/>
                <a:chExt cx="5309158" cy="1755308"/>
              </a:xfrm>
            </p:grpSpPr>
            <p:pic>
              <p:nvPicPr>
                <p:cNvPr id="4" name="Grafik 3" descr="Ein Bild, das Screenshot, Reihe, Diagramm enthält.&#10;&#10;KI-generierte Inhalte können fehlerhaft sein.">
                  <a:extLst>
                    <a:ext uri="{FF2B5EF4-FFF2-40B4-BE49-F238E27FC236}">
                      <a16:creationId xmlns:a16="http://schemas.microsoft.com/office/drawing/2014/main" id="{71E57F9D-ADBA-17F7-B194-E36024328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3660" y="2466060"/>
                  <a:ext cx="5309158" cy="1755308"/>
                </a:xfrm>
                <a:prstGeom prst="rect">
                  <a:avLst/>
                </a:prstGeom>
              </p:spPr>
            </p:pic>
            <p:cxnSp>
              <p:nvCxnSpPr>
                <p:cNvPr id="9" name="AutoShape 6">
                  <a:extLst>
                    <a:ext uri="{FF2B5EF4-FFF2-40B4-BE49-F238E27FC236}">
                      <a16:creationId xmlns:a16="http://schemas.microsoft.com/office/drawing/2014/main" id="{8AA24388-27EB-4578-5692-C2A993C94392}"/>
                    </a:ext>
                  </a:extLst>
                </p:cNvPr>
                <p:cNvCxnSpPr>
                  <a:cxnSpLocks noChangeShapeType="1"/>
                </p:cNvCxnSpPr>
                <p:nvPr/>
              </p:nvCxnSpPr>
              <p:spPr bwMode="auto">
                <a:xfrm>
                  <a:off x="7518401" y="2835725"/>
                  <a:ext cx="3054579" cy="0"/>
                </a:xfrm>
                <a:prstGeom prst="straightConnector1">
                  <a:avLst/>
                </a:prstGeom>
                <a:noFill/>
                <a:ln w="9525" cap="flat">
                  <a:solidFill>
                    <a:srgbClr val="0051A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8" name="Rectangle 5">
                <a:extLst>
                  <a:ext uri="{FF2B5EF4-FFF2-40B4-BE49-F238E27FC236}">
                    <a16:creationId xmlns:a16="http://schemas.microsoft.com/office/drawing/2014/main" id="{1D9E84D5-B610-5A1B-6FFA-2B8B246EC161}"/>
                  </a:ext>
                </a:extLst>
              </p:cNvPr>
              <p:cNvSpPr>
                <a:spLocks noChangeArrowheads="1"/>
              </p:cNvSpPr>
              <p:nvPr/>
            </p:nvSpPr>
            <p:spPr bwMode="auto">
              <a:xfrm>
                <a:off x="7864436" y="2547923"/>
                <a:ext cx="2362508" cy="575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914400" algn="l"/>
                    <a:tab pos="1828800" algn="l"/>
                  </a:tabLst>
                  <a:defRPr>
                    <a:solidFill>
                      <a:srgbClr val="000000"/>
                    </a:solidFill>
                    <a:latin typeface="Calibri" panose="020F0502020204030204" pitchFamily="34" charset="0"/>
                    <a:cs typeface="Noto Sans SC Regular" charset="0"/>
                  </a:defRPr>
                </a:lvl1pPr>
                <a:lvl2pPr>
                  <a:tabLst>
                    <a:tab pos="914400" algn="l"/>
                    <a:tab pos="1828800" algn="l"/>
                  </a:tabLst>
                  <a:defRPr>
                    <a:solidFill>
                      <a:srgbClr val="000000"/>
                    </a:solidFill>
                    <a:latin typeface="Calibri" panose="020F0502020204030204" pitchFamily="34" charset="0"/>
                    <a:cs typeface="Noto Sans SC Regular" charset="0"/>
                  </a:defRPr>
                </a:lvl2pPr>
                <a:lvl3pPr>
                  <a:tabLst>
                    <a:tab pos="914400" algn="l"/>
                    <a:tab pos="1828800" algn="l"/>
                  </a:tabLst>
                  <a:defRPr>
                    <a:solidFill>
                      <a:srgbClr val="000000"/>
                    </a:solidFill>
                    <a:latin typeface="Calibri" panose="020F0502020204030204" pitchFamily="34" charset="0"/>
                    <a:cs typeface="Noto Sans SC Regular" charset="0"/>
                  </a:defRPr>
                </a:lvl3pPr>
                <a:lvl4pPr>
                  <a:tabLst>
                    <a:tab pos="914400" algn="l"/>
                    <a:tab pos="1828800" algn="l"/>
                  </a:tabLst>
                  <a:defRPr>
                    <a:solidFill>
                      <a:srgbClr val="000000"/>
                    </a:solidFill>
                    <a:latin typeface="Calibri" panose="020F0502020204030204" pitchFamily="34" charset="0"/>
                    <a:cs typeface="Noto Sans SC Regular" charset="0"/>
                  </a:defRPr>
                </a:lvl4pPr>
                <a:lvl5pPr>
                  <a:tabLst>
                    <a:tab pos="914400" algn="l"/>
                    <a:tab pos="18288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9pPr>
              </a:lstStyle>
              <a:p>
                <a:pPr algn="ctr">
                  <a:lnSpc>
                    <a:spcPct val="100000"/>
                  </a:lnSpc>
                </a:pPr>
                <a:r>
                  <a:rPr lang="de-DE" altLang="de-DE" sz="2400" dirty="0">
                    <a:solidFill>
                      <a:srgbClr val="17365D"/>
                    </a:solidFill>
                  </a:rPr>
                  <a:t>*</a:t>
                </a:r>
              </a:p>
            </p:txBody>
          </p:sp>
        </p:grpSp>
        <p:grpSp>
          <p:nvGrpSpPr>
            <p:cNvPr id="16" name="Gruppieren 15">
              <a:extLst>
                <a:ext uri="{FF2B5EF4-FFF2-40B4-BE49-F238E27FC236}">
                  <a16:creationId xmlns:a16="http://schemas.microsoft.com/office/drawing/2014/main" id="{7140C1FB-7B41-66AF-3D80-3B94B7BE50A9}"/>
                </a:ext>
              </a:extLst>
            </p:cNvPr>
            <p:cNvGrpSpPr/>
            <p:nvPr/>
          </p:nvGrpSpPr>
          <p:grpSpPr>
            <a:xfrm>
              <a:off x="7518401" y="5273120"/>
              <a:ext cx="1393372" cy="369332"/>
              <a:chOff x="6850743" y="6016173"/>
              <a:chExt cx="1393372" cy="369332"/>
            </a:xfrm>
          </p:grpSpPr>
          <p:sp>
            <p:nvSpPr>
              <p:cNvPr id="12" name="Rechteck 11">
                <a:extLst>
                  <a:ext uri="{FF2B5EF4-FFF2-40B4-BE49-F238E27FC236}">
                    <a16:creationId xmlns:a16="http://schemas.microsoft.com/office/drawing/2014/main" id="{DCFC1530-E310-D6D2-518C-8C23D1621EFF}"/>
                  </a:ext>
                </a:extLst>
              </p:cNvPr>
              <p:cNvSpPr/>
              <p:nvPr/>
            </p:nvSpPr>
            <p:spPr>
              <a:xfrm>
                <a:off x="6850743" y="6154057"/>
                <a:ext cx="145143" cy="116414"/>
              </a:xfrm>
              <a:prstGeom prst="rect">
                <a:avLst/>
              </a:prstGeom>
              <a:solidFill>
                <a:srgbClr val="004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a:extLst>
                  <a:ext uri="{FF2B5EF4-FFF2-40B4-BE49-F238E27FC236}">
                    <a16:creationId xmlns:a16="http://schemas.microsoft.com/office/drawing/2014/main" id="{2350C49B-E192-D934-EE25-11DB9B184354}"/>
                  </a:ext>
                </a:extLst>
              </p:cNvPr>
              <p:cNvSpPr txBox="1"/>
              <p:nvPr/>
            </p:nvSpPr>
            <p:spPr>
              <a:xfrm>
                <a:off x="7024915" y="6016173"/>
                <a:ext cx="1219200" cy="369332"/>
              </a:xfrm>
              <a:prstGeom prst="rect">
                <a:avLst/>
              </a:prstGeom>
              <a:noFill/>
            </p:spPr>
            <p:txBody>
              <a:bodyPr wrap="square" rtlCol="0">
                <a:spAutoFit/>
              </a:bodyPr>
              <a:lstStyle/>
              <a:p>
                <a:r>
                  <a:rPr lang="de-DE" dirty="0">
                    <a:solidFill>
                      <a:srgbClr val="17365D"/>
                    </a:solidFill>
                  </a:rPr>
                  <a:t>Gruppe</a:t>
                </a:r>
              </a:p>
            </p:txBody>
          </p:sp>
        </p:grpSp>
        <p:grpSp>
          <p:nvGrpSpPr>
            <p:cNvPr id="17" name="Gruppieren 16">
              <a:extLst>
                <a:ext uri="{FF2B5EF4-FFF2-40B4-BE49-F238E27FC236}">
                  <a16:creationId xmlns:a16="http://schemas.microsoft.com/office/drawing/2014/main" id="{6D1A9009-4B79-177E-78CA-A2E90FAA3495}"/>
                </a:ext>
              </a:extLst>
            </p:cNvPr>
            <p:cNvGrpSpPr/>
            <p:nvPr/>
          </p:nvGrpSpPr>
          <p:grpSpPr>
            <a:xfrm>
              <a:off x="9702801" y="5284545"/>
              <a:ext cx="1416773" cy="369332"/>
              <a:chOff x="9702801" y="6053801"/>
              <a:chExt cx="1416773" cy="369332"/>
            </a:xfrm>
          </p:grpSpPr>
          <p:sp>
            <p:nvSpPr>
              <p:cNvPr id="13" name="Rechteck 12">
                <a:extLst>
                  <a:ext uri="{FF2B5EF4-FFF2-40B4-BE49-F238E27FC236}">
                    <a16:creationId xmlns:a16="http://schemas.microsoft.com/office/drawing/2014/main" id="{85CEDAB7-C664-81E1-722A-52EF7BE28593}"/>
                  </a:ext>
                </a:extLst>
              </p:cNvPr>
              <p:cNvSpPr/>
              <p:nvPr/>
            </p:nvSpPr>
            <p:spPr>
              <a:xfrm>
                <a:off x="9702801" y="6161314"/>
                <a:ext cx="145143" cy="116414"/>
              </a:xfrm>
              <a:prstGeom prst="rect">
                <a:avLst/>
              </a:prstGeom>
              <a:solidFill>
                <a:srgbClr val="8694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a:extLst>
                  <a:ext uri="{FF2B5EF4-FFF2-40B4-BE49-F238E27FC236}">
                    <a16:creationId xmlns:a16="http://schemas.microsoft.com/office/drawing/2014/main" id="{6A8C210F-A6BA-D326-63FD-BE4B86595BA0}"/>
                  </a:ext>
                </a:extLst>
              </p:cNvPr>
              <p:cNvSpPr txBox="1"/>
              <p:nvPr/>
            </p:nvSpPr>
            <p:spPr>
              <a:xfrm>
                <a:off x="9900374" y="6053801"/>
                <a:ext cx="1219200" cy="369332"/>
              </a:xfrm>
              <a:prstGeom prst="rect">
                <a:avLst/>
              </a:prstGeom>
              <a:noFill/>
            </p:spPr>
            <p:txBody>
              <a:bodyPr wrap="square" rtlCol="0">
                <a:spAutoFit/>
              </a:bodyPr>
              <a:lstStyle/>
              <a:p>
                <a:r>
                  <a:rPr lang="de-DE" dirty="0">
                    <a:solidFill>
                      <a:srgbClr val="004991"/>
                    </a:solidFill>
                  </a:rPr>
                  <a:t>Einzel</a:t>
                </a:r>
              </a:p>
            </p:txBody>
          </p:sp>
        </p:grpSp>
        <p:sp>
          <p:nvSpPr>
            <p:cNvPr id="18" name="Textfeld 17">
              <a:extLst>
                <a:ext uri="{FF2B5EF4-FFF2-40B4-BE49-F238E27FC236}">
                  <a16:creationId xmlns:a16="http://schemas.microsoft.com/office/drawing/2014/main" id="{412D8330-1DE1-4E67-E688-B2B67E0A9DE0}"/>
                </a:ext>
              </a:extLst>
            </p:cNvPr>
            <p:cNvSpPr txBox="1"/>
            <p:nvPr/>
          </p:nvSpPr>
          <p:spPr>
            <a:xfrm>
              <a:off x="6720732" y="4529913"/>
              <a:ext cx="4846850" cy="923330"/>
            </a:xfrm>
            <a:prstGeom prst="rect">
              <a:avLst/>
            </a:prstGeom>
            <a:noFill/>
          </p:spPr>
          <p:txBody>
            <a:bodyPr wrap="square" rtlCol="0">
              <a:spAutoFit/>
            </a:bodyPr>
            <a:lstStyle/>
            <a:p>
              <a:r>
                <a:rPr lang="de-DE" dirty="0">
                  <a:solidFill>
                    <a:srgbClr val="4E6583"/>
                  </a:solidFill>
                </a:rPr>
                <a:t>Mit Bewegungs-	 	Ohne Bewegungs-	</a:t>
              </a:r>
              <a:br>
                <a:rPr lang="de-DE" dirty="0">
                  <a:solidFill>
                    <a:srgbClr val="4E6583"/>
                  </a:solidFill>
                </a:rPr>
              </a:br>
              <a:r>
                <a:rPr lang="de-DE" dirty="0" err="1">
                  <a:solidFill>
                    <a:srgbClr val="4E6583"/>
                  </a:solidFill>
                </a:rPr>
                <a:t>visualisierung</a:t>
              </a:r>
              <a:r>
                <a:rPr lang="de-DE" dirty="0">
                  <a:solidFill>
                    <a:srgbClr val="4E6583"/>
                  </a:solidFill>
                </a:rPr>
                <a:t>		</a:t>
              </a:r>
              <a:r>
                <a:rPr lang="de-DE" dirty="0" err="1">
                  <a:solidFill>
                    <a:srgbClr val="4E6583"/>
                  </a:solidFill>
                </a:rPr>
                <a:t>visualisierung</a:t>
              </a:r>
              <a:endParaRPr lang="de-DE" dirty="0">
                <a:solidFill>
                  <a:srgbClr val="4E6583"/>
                </a:solidFill>
              </a:endParaRPr>
            </a:p>
            <a:p>
              <a:endParaRPr lang="de-DE" dirty="0">
                <a:solidFill>
                  <a:srgbClr val="17365D"/>
                </a:solidFill>
              </a:endParaRPr>
            </a:p>
          </p:txBody>
        </p:sp>
      </p:grpSp>
      <p:sp>
        <p:nvSpPr>
          <p:cNvPr id="2" name="Textfeld 1">
            <a:extLst>
              <a:ext uri="{FF2B5EF4-FFF2-40B4-BE49-F238E27FC236}">
                <a16:creationId xmlns:a16="http://schemas.microsoft.com/office/drawing/2014/main" id="{3C0ACBA4-CA8C-DDB0-184F-C62A8DD1D095}"/>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10</a:t>
            </a:r>
          </a:p>
        </p:txBody>
      </p:sp>
      <p:sp>
        <p:nvSpPr>
          <p:cNvPr id="22" name="Textfeld 21">
            <a:extLst>
              <a:ext uri="{FF2B5EF4-FFF2-40B4-BE49-F238E27FC236}">
                <a16:creationId xmlns:a16="http://schemas.microsoft.com/office/drawing/2014/main" id="{B8CCA24A-9E86-4D9A-8134-A3457EE806C8}"/>
              </a:ext>
            </a:extLst>
          </p:cNvPr>
          <p:cNvSpPr txBox="1"/>
          <p:nvPr/>
        </p:nvSpPr>
        <p:spPr>
          <a:xfrm>
            <a:off x="624418" y="5691793"/>
            <a:ext cx="6096000" cy="369332"/>
          </a:xfrm>
          <a:prstGeom prst="rect">
            <a:avLst/>
          </a:prstGeom>
          <a:noFill/>
        </p:spPr>
        <p:txBody>
          <a:bodyPr wrap="square">
            <a:spAutoFit/>
          </a:bodyPr>
          <a:lstStyle/>
          <a:p>
            <a:pPr>
              <a:spcBef>
                <a:spcPts val="500"/>
              </a:spcBef>
            </a:pPr>
            <a:r>
              <a:rPr lang="de-DE" altLang="de-DE" sz="1800" dirty="0">
                <a:solidFill>
                  <a:srgbClr val="17365D"/>
                </a:solidFill>
              </a:rPr>
              <a:t>(Büning et al., 2025)</a:t>
            </a:r>
          </a:p>
        </p:txBody>
      </p:sp>
      <p:sp>
        <p:nvSpPr>
          <p:cNvPr id="23" name="Textfeld 22">
            <a:extLst>
              <a:ext uri="{FF2B5EF4-FFF2-40B4-BE49-F238E27FC236}">
                <a16:creationId xmlns:a16="http://schemas.microsoft.com/office/drawing/2014/main" id="{1F78994B-CC38-41A1-AA55-0023A87E6673}"/>
              </a:ext>
            </a:extLst>
          </p:cNvPr>
          <p:cNvSpPr txBox="1"/>
          <p:nvPr/>
        </p:nvSpPr>
        <p:spPr>
          <a:xfrm>
            <a:off x="6258424" y="4931027"/>
            <a:ext cx="3281155" cy="369332"/>
          </a:xfrm>
          <a:prstGeom prst="rect">
            <a:avLst/>
          </a:prstGeom>
          <a:noFill/>
        </p:spPr>
        <p:txBody>
          <a:bodyPr wrap="none" rtlCol="0">
            <a:spAutoFit/>
          </a:bodyPr>
          <a:lstStyle/>
          <a:p>
            <a:r>
              <a:rPr lang="de-DE" dirty="0"/>
              <a:t>Abb.: Büning et al., 2025, S. 89f. </a:t>
            </a:r>
          </a:p>
        </p:txBody>
      </p:sp>
      <p:pic>
        <p:nvPicPr>
          <p:cNvPr id="24" name="Grafik 23" descr="Ein Bild, das Symbol, Screenshot, Billardkugel enthält.&#10;&#10;KI-generierte Inhalte können fehlerhaft sein.">
            <a:extLst>
              <a:ext uri="{FF2B5EF4-FFF2-40B4-BE49-F238E27FC236}">
                <a16:creationId xmlns:a16="http://schemas.microsoft.com/office/drawing/2014/main" id="{5E7FA019-F768-4A89-BEA8-BB1AC0C9C6E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 Box 1">
            <a:extLst>
              <a:ext uri="{FF2B5EF4-FFF2-40B4-BE49-F238E27FC236}">
                <a16:creationId xmlns:a16="http://schemas.microsoft.com/office/drawing/2014/main" id="{5982C4AD-C0A8-DFA5-E406-F09BDBE063B7}"/>
              </a:ext>
            </a:extLst>
          </p:cNvPr>
          <p:cNvSpPr txBox="1">
            <a:spLocks noChangeArrowheads="1"/>
          </p:cNvSpPr>
          <p:nvPr/>
        </p:nvSpPr>
        <p:spPr bwMode="auto">
          <a:xfrm>
            <a:off x="624418" y="587529"/>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Interpretation</a:t>
            </a:r>
          </a:p>
        </p:txBody>
      </p:sp>
      <p:sp>
        <p:nvSpPr>
          <p:cNvPr id="51202" name="Text Box 2">
            <a:extLst>
              <a:ext uri="{FF2B5EF4-FFF2-40B4-BE49-F238E27FC236}">
                <a16:creationId xmlns:a16="http://schemas.microsoft.com/office/drawing/2014/main" id="{A0E90101-0910-8B07-8258-0B3D658EEFAE}"/>
              </a:ext>
            </a:extLst>
          </p:cNvPr>
          <p:cNvSpPr txBox="1">
            <a:spLocks noChangeArrowheads="1"/>
          </p:cNvSpPr>
          <p:nvPr/>
        </p:nvSpPr>
        <p:spPr bwMode="auto">
          <a:xfrm>
            <a:off x="624418" y="1843618"/>
            <a:ext cx="10943167"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b="1" dirty="0">
                <a:solidFill>
                  <a:srgbClr val="17365D"/>
                </a:solidFill>
              </a:rPr>
              <a:t>Unterschiede Gruppenuntersuchungen vs. Einzeluntersuchungen</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Auswertungen der Videoanalysen und Interviews:</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 Gruppeninteraktionen reduzieren die direkte Verwendungszeit der Avatare</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 Bei Bewegungsexplorationen in der Gruppe waren vermehrt nur eine oder zwei  </a:t>
            </a:r>
            <a:br>
              <a:rPr lang="de-DE" altLang="de-DE" sz="2400" dirty="0">
                <a:solidFill>
                  <a:srgbClr val="17365D"/>
                </a:solidFill>
              </a:rPr>
            </a:br>
            <a:r>
              <a:rPr lang="de-DE" altLang="de-DE" sz="2400" dirty="0">
                <a:solidFill>
                  <a:srgbClr val="17365D"/>
                </a:solidFill>
              </a:rPr>
              <a:t>   Personen in Bewegung (die anderen Studierenden beobachteten)</a:t>
            </a:r>
          </a:p>
        </p:txBody>
      </p:sp>
      <p:sp>
        <p:nvSpPr>
          <p:cNvPr id="2" name="Textfeld 1">
            <a:extLst>
              <a:ext uri="{FF2B5EF4-FFF2-40B4-BE49-F238E27FC236}">
                <a16:creationId xmlns:a16="http://schemas.microsoft.com/office/drawing/2014/main" id="{4C76B2FF-99DB-DFE5-1094-98E6782FF0EC}"/>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11</a:t>
            </a:r>
          </a:p>
        </p:txBody>
      </p:sp>
      <p:sp>
        <p:nvSpPr>
          <p:cNvPr id="6" name="Textfeld 5">
            <a:extLst>
              <a:ext uri="{FF2B5EF4-FFF2-40B4-BE49-F238E27FC236}">
                <a16:creationId xmlns:a16="http://schemas.microsoft.com/office/drawing/2014/main" id="{98055787-1F63-44D0-86A9-5A7E0E9D85D7}"/>
              </a:ext>
            </a:extLst>
          </p:cNvPr>
          <p:cNvSpPr txBox="1"/>
          <p:nvPr/>
        </p:nvSpPr>
        <p:spPr>
          <a:xfrm>
            <a:off x="624415" y="5373545"/>
            <a:ext cx="6096000" cy="369332"/>
          </a:xfrm>
          <a:prstGeom prst="rect">
            <a:avLst/>
          </a:prstGeom>
          <a:noFill/>
        </p:spPr>
        <p:txBody>
          <a:bodyPr wrap="square">
            <a:spAutoFit/>
          </a:bodyPr>
          <a:lstStyle/>
          <a:p>
            <a:pPr>
              <a:spcBef>
                <a:spcPts val="500"/>
              </a:spcBef>
            </a:pPr>
            <a:r>
              <a:rPr lang="de-DE" altLang="de-DE" sz="1800" dirty="0">
                <a:solidFill>
                  <a:srgbClr val="17365D"/>
                </a:solidFill>
              </a:rPr>
              <a:t>(Büning et al., 2025)</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2FD413B7-2DF5-4D43-B9FB-488CC73DA61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additive="repl">
                                        <p:cTn id="6" dur="1" fill="hold">
                                          <p:stCondLst>
                                            <p:cond delay="0"/>
                                          </p:stCondLst>
                                        </p:cTn>
                                        <p:tgtEl>
                                          <p:spTgt spid="51202">
                                            <p:txEl>
                                              <p:pRg st="4" end="4"/>
                                            </p:txEl>
                                          </p:spTgt>
                                        </p:tgtEl>
                                        <p:attrNameLst>
                                          <p:attrName>style.visibility</p:attrName>
                                        </p:attrNameLst>
                                      </p:cBhvr>
                                      <p:to>
                                        <p:strVal val="visible"/>
                                      </p:to>
                                    </p:set>
                                    <p:animEffect transition="in" filter="wipe(left)">
                                      <p:cBhvr additive="repl">
                                        <p:cTn id="7" dur="500"/>
                                        <p:tgtEl>
                                          <p:spTgt spid="51202">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51202">
                                            <p:txEl>
                                              <p:pRg st="6" end="6"/>
                                            </p:txEl>
                                          </p:spTgt>
                                        </p:tgtEl>
                                        <p:attrNameLst>
                                          <p:attrName>style.visibility</p:attrName>
                                        </p:attrNameLst>
                                      </p:cBhvr>
                                      <p:to>
                                        <p:strVal val="visible"/>
                                      </p:to>
                                    </p:set>
                                    <p:animEffect transition="in" filter="wipe(left)">
                                      <p:cBhvr additive="repl">
                                        <p:cTn id="12" dur="500"/>
                                        <p:tgtEl>
                                          <p:spTgt spid="5120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 Box 1">
            <a:extLst>
              <a:ext uri="{FF2B5EF4-FFF2-40B4-BE49-F238E27FC236}">
                <a16:creationId xmlns:a16="http://schemas.microsoft.com/office/drawing/2014/main" id="{DD24A926-08F1-C281-22BC-DDE0EFBAE8D2}"/>
              </a:ext>
            </a:extLst>
          </p:cNvPr>
          <p:cNvSpPr txBox="1">
            <a:spLocks noChangeArrowheads="1"/>
          </p:cNvSpPr>
          <p:nvPr/>
        </p:nvSpPr>
        <p:spPr bwMode="auto">
          <a:xfrm>
            <a:off x="624418" y="587532"/>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Diskussion</a:t>
            </a:r>
          </a:p>
        </p:txBody>
      </p:sp>
      <p:sp>
        <p:nvSpPr>
          <p:cNvPr id="52226" name="Text Box 2">
            <a:extLst>
              <a:ext uri="{FF2B5EF4-FFF2-40B4-BE49-F238E27FC236}">
                <a16:creationId xmlns:a16="http://schemas.microsoft.com/office/drawing/2014/main" id="{6114B2D2-7653-7573-3D4D-D43BA9CAC0A1}"/>
              </a:ext>
            </a:extLst>
          </p:cNvPr>
          <p:cNvSpPr txBox="1">
            <a:spLocks noChangeArrowheads="1"/>
          </p:cNvSpPr>
          <p:nvPr/>
        </p:nvSpPr>
        <p:spPr bwMode="auto">
          <a:xfrm>
            <a:off x="624418" y="1552319"/>
            <a:ext cx="10847916"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85750" indent="-28575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b="1" dirty="0">
                <a:solidFill>
                  <a:srgbClr val="17365D"/>
                </a:solidFill>
              </a:rPr>
              <a:t>Einzeluntersuchungen:</a:t>
            </a:r>
          </a:p>
          <a:p>
            <a:pPr algn="just">
              <a:lnSpc>
                <a:spcPts val="2000"/>
              </a:lnSpc>
              <a:spcBef>
                <a:spcPts val="500"/>
              </a:spcBef>
              <a:spcAft>
                <a:spcPts val="417"/>
              </a:spcAft>
            </a:pPr>
            <a:endParaRPr lang="de-DE" altLang="de-DE" sz="2400" dirty="0">
              <a:solidFill>
                <a:srgbClr val="17365D"/>
              </a:solidFill>
            </a:endParaRPr>
          </a:p>
          <a:p>
            <a:pPr>
              <a:lnSpc>
                <a:spcPts val="2000"/>
              </a:lnSpc>
              <a:spcBef>
                <a:spcPts val="500"/>
              </a:spcBef>
              <a:spcAft>
                <a:spcPts val="417"/>
              </a:spcAft>
            </a:pPr>
            <a:r>
              <a:rPr lang="de-DE" altLang="de-DE" sz="2400" dirty="0">
                <a:solidFill>
                  <a:srgbClr val="17365D"/>
                </a:solidFill>
              </a:rPr>
              <a:t>Die Avatar-gestützte Projektion des eigenen Körpers während der</a:t>
            </a:r>
          </a:p>
          <a:p>
            <a:pPr>
              <a:lnSpc>
                <a:spcPts val="2000"/>
              </a:lnSpc>
              <a:spcBef>
                <a:spcPts val="500"/>
              </a:spcBef>
              <a:spcAft>
                <a:spcPts val="417"/>
              </a:spcAft>
            </a:pPr>
            <a:r>
              <a:rPr lang="de-DE" altLang="de-DE" sz="2400" dirty="0">
                <a:solidFill>
                  <a:srgbClr val="17365D"/>
                </a:solidFill>
              </a:rPr>
              <a:t>Bewegungsexplorationen erhöhte die Explorationszeit der Studierenden.</a:t>
            </a:r>
          </a:p>
          <a:p>
            <a:pPr>
              <a:lnSpc>
                <a:spcPts val="2000"/>
              </a:lnSpc>
              <a:spcBef>
                <a:spcPts val="500"/>
              </a:spcBef>
              <a:spcAft>
                <a:spcPts val="417"/>
              </a:spcAft>
            </a:pPr>
            <a:endParaRPr lang="de-DE" altLang="de-DE" sz="2400" dirty="0">
              <a:solidFill>
                <a:srgbClr val="17365D"/>
              </a:solidFill>
            </a:endParaRPr>
          </a:p>
          <a:p>
            <a:pPr>
              <a:lnSpc>
                <a:spcPts val="2000"/>
              </a:lnSpc>
              <a:spcBef>
                <a:spcPts val="500"/>
              </a:spcBef>
              <a:spcAft>
                <a:spcPts val="417"/>
              </a:spcAft>
            </a:pPr>
            <a:r>
              <a:rPr lang="de-DE" altLang="de-DE" sz="2400" dirty="0">
                <a:solidFill>
                  <a:srgbClr val="17365D"/>
                </a:solidFill>
              </a:rPr>
              <a:t>In den Interviews wurde von Studierenden hervorgehoben:</a:t>
            </a:r>
          </a:p>
          <a:p>
            <a:pPr lvl="1">
              <a:lnSpc>
                <a:spcPts val="2000"/>
              </a:lnSpc>
              <a:spcBef>
                <a:spcPts val="700"/>
              </a:spcBef>
              <a:spcAft>
                <a:spcPts val="417"/>
              </a:spcAft>
            </a:pPr>
            <a:endParaRPr lang="de-DE" altLang="de-DE" sz="2400" dirty="0">
              <a:solidFill>
                <a:srgbClr val="17365D"/>
              </a:solidFill>
            </a:endParaRPr>
          </a:p>
          <a:p>
            <a:pPr lvl="1">
              <a:lnSpc>
                <a:spcPts val="2000"/>
              </a:lnSpc>
              <a:spcBef>
                <a:spcPts val="700"/>
              </a:spcBef>
              <a:spcAft>
                <a:spcPts val="417"/>
              </a:spcAft>
              <a:buClr>
                <a:srgbClr val="17365D"/>
              </a:buClr>
              <a:buFont typeface="Wingdings" panose="05000000000000000000" pitchFamily="2" charset="2"/>
              <a:buChar char=""/>
            </a:pPr>
            <a:r>
              <a:rPr lang="de-DE" altLang="de-DE" sz="2400" dirty="0">
                <a:solidFill>
                  <a:srgbClr val="17365D"/>
                </a:solidFill>
              </a:rPr>
              <a:t>  hoher Aufforderungscharakter der Avatare</a:t>
            </a:r>
          </a:p>
          <a:p>
            <a:pPr lvl="1">
              <a:lnSpc>
                <a:spcPts val="2000"/>
              </a:lnSpc>
              <a:spcBef>
                <a:spcPts val="700"/>
              </a:spcBef>
              <a:spcAft>
                <a:spcPts val="417"/>
              </a:spcAft>
              <a:buClr>
                <a:srgbClr val="17365D"/>
              </a:buClr>
              <a:buFont typeface="Wingdings" panose="05000000000000000000" pitchFamily="2" charset="2"/>
              <a:buChar char=""/>
            </a:pPr>
            <a:r>
              <a:rPr lang="de-DE" altLang="de-DE" sz="2400" dirty="0">
                <a:solidFill>
                  <a:srgbClr val="17365D"/>
                </a:solidFill>
              </a:rPr>
              <a:t>  Fokus auf die Bewegungsausführung</a:t>
            </a:r>
          </a:p>
          <a:p>
            <a:pPr lvl="1">
              <a:lnSpc>
                <a:spcPts val="2000"/>
              </a:lnSpc>
              <a:spcBef>
                <a:spcPts val="700"/>
              </a:spcBef>
              <a:spcAft>
                <a:spcPts val="417"/>
              </a:spcAft>
              <a:buClr>
                <a:srgbClr val="17365D"/>
              </a:buClr>
              <a:buFont typeface="Wingdings" panose="05000000000000000000" pitchFamily="2" charset="2"/>
              <a:buChar char=""/>
            </a:pPr>
            <a:r>
              <a:rPr lang="de-DE" altLang="de-DE" sz="2400" dirty="0">
                <a:solidFill>
                  <a:srgbClr val="17365D"/>
                </a:solidFill>
              </a:rPr>
              <a:t>  Interesse die Grenzen des Systems auszutesten</a:t>
            </a:r>
          </a:p>
        </p:txBody>
      </p:sp>
      <p:sp>
        <p:nvSpPr>
          <p:cNvPr id="2" name="Textfeld 1">
            <a:extLst>
              <a:ext uri="{FF2B5EF4-FFF2-40B4-BE49-F238E27FC236}">
                <a16:creationId xmlns:a16="http://schemas.microsoft.com/office/drawing/2014/main" id="{2B4141F0-5AEC-8F14-E729-9CF99DD51188}"/>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12</a:t>
            </a:r>
          </a:p>
        </p:txBody>
      </p:sp>
      <p:sp>
        <p:nvSpPr>
          <p:cNvPr id="6" name="Textfeld 5">
            <a:extLst>
              <a:ext uri="{FF2B5EF4-FFF2-40B4-BE49-F238E27FC236}">
                <a16:creationId xmlns:a16="http://schemas.microsoft.com/office/drawing/2014/main" id="{BC00331B-D217-4B35-B4AC-5C5C4ABFFF39}"/>
              </a:ext>
            </a:extLst>
          </p:cNvPr>
          <p:cNvSpPr txBox="1"/>
          <p:nvPr/>
        </p:nvSpPr>
        <p:spPr>
          <a:xfrm>
            <a:off x="719666" y="5397786"/>
            <a:ext cx="6096000" cy="369332"/>
          </a:xfrm>
          <a:prstGeom prst="rect">
            <a:avLst/>
          </a:prstGeom>
          <a:noFill/>
        </p:spPr>
        <p:txBody>
          <a:bodyPr wrap="square">
            <a:spAutoFit/>
          </a:bodyPr>
          <a:lstStyle/>
          <a:p>
            <a:pPr>
              <a:spcBef>
                <a:spcPts val="500"/>
              </a:spcBef>
            </a:pPr>
            <a:r>
              <a:rPr lang="de-DE" altLang="de-DE" sz="1800" dirty="0">
                <a:solidFill>
                  <a:srgbClr val="17365D"/>
                </a:solidFill>
              </a:rPr>
              <a:t>(Büning et al., 2025)</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CB32F117-6152-4B79-B8C5-D5593EE3D99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1">
            <a:extLst>
              <a:ext uri="{FF2B5EF4-FFF2-40B4-BE49-F238E27FC236}">
                <a16:creationId xmlns:a16="http://schemas.microsoft.com/office/drawing/2014/main" id="{93C17B5C-0D17-944D-C262-AF54F6850D4E}"/>
              </a:ext>
            </a:extLst>
          </p:cNvPr>
          <p:cNvSpPr txBox="1">
            <a:spLocks noChangeArrowheads="1"/>
          </p:cNvSpPr>
          <p:nvPr/>
        </p:nvSpPr>
        <p:spPr bwMode="auto">
          <a:xfrm>
            <a:off x="624418" y="587528"/>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Ausblick und Weiterführende Forschung</a:t>
            </a:r>
          </a:p>
        </p:txBody>
      </p:sp>
      <p:sp>
        <p:nvSpPr>
          <p:cNvPr id="54274" name="Text Box 2">
            <a:extLst>
              <a:ext uri="{FF2B5EF4-FFF2-40B4-BE49-F238E27FC236}">
                <a16:creationId xmlns:a16="http://schemas.microsoft.com/office/drawing/2014/main" id="{07AA1A68-B2D0-EB77-3DF6-439E63B34300}"/>
              </a:ext>
            </a:extLst>
          </p:cNvPr>
          <p:cNvSpPr txBox="1">
            <a:spLocks noChangeArrowheads="1"/>
          </p:cNvSpPr>
          <p:nvPr/>
        </p:nvSpPr>
        <p:spPr bwMode="auto">
          <a:xfrm>
            <a:off x="624417" y="1843618"/>
            <a:ext cx="6527800"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467"/>
              </a:spcBef>
            </a:pPr>
            <a:r>
              <a:rPr lang="de-DE" altLang="de-DE" sz="2267" dirty="0">
                <a:solidFill>
                  <a:srgbClr val="1F487C"/>
                </a:solidFill>
              </a:rPr>
              <a:t>Die Verwendung von Videolaboren und Avatar-gestützten Visualisierungen als „Zukunftswerkstatt“</a:t>
            </a:r>
          </a:p>
          <a:p>
            <a:pPr>
              <a:spcBef>
                <a:spcPts val="467"/>
              </a:spcBef>
            </a:pPr>
            <a:endParaRPr lang="de-DE" altLang="de-DE" sz="2267" dirty="0">
              <a:solidFill>
                <a:srgbClr val="17365D"/>
              </a:solidFill>
            </a:endParaRPr>
          </a:p>
          <a:p>
            <a:pPr>
              <a:spcBef>
                <a:spcPts val="467"/>
              </a:spcBef>
            </a:pPr>
            <a:r>
              <a:rPr lang="de-DE" altLang="de-DE" sz="2267" dirty="0">
                <a:solidFill>
                  <a:srgbClr val="1F487C"/>
                </a:solidFill>
              </a:rPr>
              <a:t>Weitere Analysen von Avataren und ihrem Einfluss </a:t>
            </a:r>
            <a:br>
              <a:rPr lang="de-DE" altLang="de-DE" sz="2267" dirty="0">
                <a:solidFill>
                  <a:srgbClr val="1F487C"/>
                </a:solidFill>
              </a:rPr>
            </a:br>
            <a:r>
              <a:rPr lang="de-DE" altLang="de-DE" sz="2267" dirty="0">
                <a:solidFill>
                  <a:srgbClr val="1F487C"/>
                </a:solidFill>
              </a:rPr>
              <a:t>auf Bewegungsexploration und -lernen</a:t>
            </a:r>
          </a:p>
          <a:p>
            <a:pPr>
              <a:spcBef>
                <a:spcPts val="467"/>
              </a:spcBef>
            </a:pPr>
            <a:endParaRPr lang="de-DE" altLang="de-DE" sz="2267" dirty="0">
              <a:solidFill>
                <a:srgbClr val="17365D"/>
              </a:solidFill>
            </a:endParaRPr>
          </a:p>
          <a:p>
            <a:pPr>
              <a:spcBef>
                <a:spcPts val="467"/>
              </a:spcBef>
            </a:pPr>
            <a:r>
              <a:rPr lang="de-DE" altLang="de-DE" sz="2267" dirty="0">
                <a:solidFill>
                  <a:srgbClr val="1F487C"/>
                </a:solidFill>
              </a:rPr>
              <a:t>Untersuchung möglicher „Motivationseffekte“ im Rahmen von Längsschnittstudien </a:t>
            </a:r>
            <a:r>
              <a:rPr lang="de-DE" altLang="de-DE" sz="1600" dirty="0">
                <a:solidFill>
                  <a:srgbClr val="1F487C"/>
                </a:solidFill>
              </a:rPr>
              <a:t>(Sun, 2013)</a:t>
            </a:r>
          </a:p>
          <a:p>
            <a:pPr>
              <a:spcBef>
                <a:spcPts val="467"/>
              </a:spcBef>
            </a:pPr>
            <a:endParaRPr lang="de-DE" altLang="de-DE" sz="2267" dirty="0">
              <a:solidFill>
                <a:srgbClr val="17365D"/>
              </a:solidFill>
            </a:endParaRPr>
          </a:p>
          <a:p>
            <a:pPr>
              <a:spcBef>
                <a:spcPts val="467"/>
              </a:spcBef>
            </a:pPr>
            <a:r>
              <a:rPr lang="de-DE" altLang="de-DE" sz="2267" dirty="0">
                <a:solidFill>
                  <a:srgbClr val="1F487C"/>
                </a:solidFill>
              </a:rPr>
              <a:t>Visualisierung in Kombination mit Intensitätserfassungen</a:t>
            </a:r>
          </a:p>
          <a:p>
            <a:pPr>
              <a:spcBef>
                <a:spcPts val="500"/>
              </a:spcBef>
            </a:pPr>
            <a:endParaRPr lang="de-DE" altLang="de-DE" sz="2400" dirty="0">
              <a:solidFill>
                <a:srgbClr val="17365D"/>
              </a:solidFill>
            </a:endParaRPr>
          </a:p>
          <a:p>
            <a:pPr>
              <a:spcBef>
                <a:spcPts val="500"/>
              </a:spcBef>
            </a:pPr>
            <a:endParaRPr lang="de-DE" altLang="de-DE" sz="2400" dirty="0">
              <a:solidFill>
                <a:srgbClr val="17365D"/>
              </a:solidFill>
            </a:endParaRPr>
          </a:p>
        </p:txBody>
      </p:sp>
      <p:pic>
        <p:nvPicPr>
          <p:cNvPr id="54275" name="Picture 3">
            <a:extLst>
              <a:ext uri="{FF2B5EF4-FFF2-40B4-BE49-F238E27FC236}">
                <a16:creationId xmlns:a16="http://schemas.microsoft.com/office/drawing/2014/main" id="{7C0B9720-4C33-8A5A-75F4-09A700741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2217" y="2002968"/>
            <a:ext cx="4377267" cy="403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feld 1">
            <a:extLst>
              <a:ext uri="{FF2B5EF4-FFF2-40B4-BE49-F238E27FC236}">
                <a16:creationId xmlns:a16="http://schemas.microsoft.com/office/drawing/2014/main" id="{6F0EE05F-FB83-D391-681E-9990E9EFCD9D}"/>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14</a:t>
            </a:r>
          </a:p>
        </p:txBody>
      </p:sp>
      <p:sp>
        <p:nvSpPr>
          <p:cNvPr id="6" name="Textfeld 5">
            <a:extLst>
              <a:ext uri="{FF2B5EF4-FFF2-40B4-BE49-F238E27FC236}">
                <a16:creationId xmlns:a16="http://schemas.microsoft.com/office/drawing/2014/main" id="{7EE49451-CB81-416B-BC68-12CE948CAF0F}"/>
              </a:ext>
            </a:extLst>
          </p:cNvPr>
          <p:cNvSpPr txBox="1"/>
          <p:nvPr/>
        </p:nvSpPr>
        <p:spPr>
          <a:xfrm>
            <a:off x="7152217" y="6119336"/>
            <a:ext cx="2491388" cy="369332"/>
          </a:xfrm>
          <a:prstGeom prst="rect">
            <a:avLst/>
          </a:prstGeom>
          <a:noFill/>
        </p:spPr>
        <p:txBody>
          <a:bodyPr wrap="none" rtlCol="0">
            <a:spAutoFit/>
          </a:bodyPr>
          <a:lstStyle/>
          <a:p>
            <a:r>
              <a:rPr lang="de-DE" dirty="0"/>
              <a:t>Abb.: eigene Darstellung</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707546EB-6930-4BF6-9638-C3459604436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 Box 1">
            <a:extLst>
              <a:ext uri="{FF2B5EF4-FFF2-40B4-BE49-F238E27FC236}">
                <a16:creationId xmlns:a16="http://schemas.microsoft.com/office/drawing/2014/main" id="{87104007-E075-AAAD-0D46-7BF97222DBAA}"/>
              </a:ext>
            </a:extLst>
          </p:cNvPr>
          <p:cNvSpPr txBox="1">
            <a:spLocks noChangeArrowheads="1"/>
          </p:cNvSpPr>
          <p:nvPr/>
        </p:nvSpPr>
        <p:spPr bwMode="auto">
          <a:xfrm>
            <a:off x="159656" y="79525"/>
            <a:ext cx="11887200" cy="457814"/>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Literatur</a:t>
            </a:r>
          </a:p>
        </p:txBody>
      </p:sp>
      <p:sp>
        <p:nvSpPr>
          <p:cNvPr id="55298" name="Text Box 2">
            <a:extLst>
              <a:ext uri="{FF2B5EF4-FFF2-40B4-BE49-F238E27FC236}">
                <a16:creationId xmlns:a16="http://schemas.microsoft.com/office/drawing/2014/main" id="{91190AF3-76D2-4E4E-2698-A8483E0F7E69}"/>
              </a:ext>
            </a:extLst>
          </p:cNvPr>
          <p:cNvSpPr txBox="1">
            <a:spLocks noChangeArrowheads="1"/>
          </p:cNvSpPr>
          <p:nvPr/>
        </p:nvSpPr>
        <p:spPr bwMode="auto">
          <a:xfrm>
            <a:off x="159656" y="552163"/>
            <a:ext cx="12032344" cy="58292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r>
              <a:rPr lang="de-DE" altLang="de-DE" sz="1200" b="1" dirty="0">
                <a:solidFill>
                  <a:srgbClr val="17365D"/>
                </a:solidFill>
              </a:rPr>
              <a:t>Büning, C.</a:t>
            </a:r>
            <a:r>
              <a:rPr lang="de-DE" altLang="de-DE" sz="1200" dirty="0">
                <a:solidFill>
                  <a:srgbClr val="17365D"/>
                </a:solidFill>
              </a:rPr>
              <a:t>, Steinberg, C., &amp; Lausberg, H. (2024). Impact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Diversification</a:t>
            </a:r>
            <a:r>
              <a:rPr lang="de-DE" altLang="de-DE" sz="1200" dirty="0">
                <a:solidFill>
                  <a:srgbClr val="17365D"/>
                </a:solidFill>
              </a:rPr>
              <a:t> on Movement Self-</a:t>
            </a:r>
            <a:r>
              <a:rPr lang="de-DE" altLang="de-DE" sz="1200" dirty="0" err="1">
                <a:solidFill>
                  <a:srgbClr val="17365D"/>
                </a:solidFill>
              </a:rPr>
              <a:t>Perception</a:t>
            </a:r>
            <a:r>
              <a:rPr lang="de-DE" altLang="de-DE" sz="1200" dirty="0">
                <a:solidFill>
                  <a:srgbClr val="17365D"/>
                </a:solidFill>
              </a:rPr>
              <a:t> and Movement Performance in University Sports </a:t>
            </a:r>
            <a:r>
              <a:rPr lang="de-DE" altLang="de-DE" sz="1200" dirty="0" err="1">
                <a:solidFill>
                  <a:srgbClr val="17365D"/>
                </a:solidFill>
              </a:rPr>
              <a:t>Students</a:t>
            </a:r>
            <a:r>
              <a:rPr lang="de-DE" altLang="de-DE" sz="1200" dirty="0">
                <a:solidFill>
                  <a:srgbClr val="17365D"/>
                </a:solidFill>
              </a:rPr>
              <a:t>. Research Quarterly </a:t>
            </a:r>
            <a:r>
              <a:rPr lang="de-DE" altLang="de-DE" sz="1200" dirty="0" err="1">
                <a:solidFill>
                  <a:srgbClr val="17365D"/>
                </a:solidFill>
              </a:rPr>
              <a:t>for</a:t>
            </a:r>
            <a:r>
              <a:rPr lang="de-DE" altLang="de-DE" sz="1200" dirty="0">
                <a:solidFill>
                  <a:srgbClr val="17365D"/>
                </a:solidFill>
              </a:rPr>
              <a:t> </a:t>
            </a:r>
            <a:r>
              <a:rPr lang="de-DE" altLang="de-DE" sz="1200" dirty="0" err="1">
                <a:solidFill>
                  <a:srgbClr val="17365D"/>
                </a:solidFill>
              </a:rPr>
              <a:t>Exercise</a:t>
            </a:r>
            <a:r>
              <a:rPr lang="de-DE" altLang="de-DE" sz="1200" dirty="0">
                <a:solidFill>
                  <a:srgbClr val="17365D"/>
                </a:solidFill>
              </a:rPr>
              <a:t> and Sport, 95(1), 197-206.</a:t>
            </a:r>
          </a:p>
          <a:p>
            <a:endParaRPr lang="de-DE" altLang="de-DE" sz="200" dirty="0">
              <a:solidFill>
                <a:srgbClr val="17365D"/>
              </a:solidFill>
            </a:endParaRPr>
          </a:p>
          <a:p>
            <a:pPr marL="241294" indent="-241294">
              <a:lnSpc>
                <a:spcPct val="120000"/>
              </a:lnSpc>
            </a:pPr>
            <a:r>
              <a:rPr lang="de-DE" altLang="de-DE" sz="1200" b="1" dirty="0">
                <a:solidFill>
                  <a:srgbClr val="17365D"/>
                </a:solidFill>
              </a:rPr>
              <a:t>Büning, C.</a:t>
            </a:r>
            <a:r>
              <a:rPr lang="de-DE" altLang="de-DE" sz="1200" dirty="0">
                <a:solidFill>
                  <a:srgbClr val="17365D"/>
                </a:solidFill>
              </a:rPr>
              <a:t> &amp; Wirth, C. (2020). Multimediales selbstreguliertes Lernen im Lehramtsstudium Sport am Beispiel der Pythagoras 360° Echtzeit- Bewegungsanalyse. In B.</a:t>
            </a:r>
            <a:endParaRPr lang="de-DE" altLang="de-DE" sz="300" dirty="0">
              <a:solidFill>
                <a:srgbClr val="17365D"/>
              </a:solidFill>
            </a:endParaRPr>
          </a:p>
          <a:p>
            <a:pPr marL="241294" indent="-241294">
              <a:lnSpc>
                <a:spcPct val="120000"/>
              </a:lnSpc>
            </a:pPr>
            <a:r>
              <a:rPr lang="de-DE" altLang="de-DE" sz="1200" dirty="0">
                <a:solidFill>
                  <a:srgbClr val="17365D"/>
                </a:solidFill>
              </a:rPr>
              <a:t>Fischer &amp; A. Paul (</a:t>
            </a:r>
            <a:r>
              <a:rPr lang="de-DE" altLang="de-DE" sz="1200" dirty="0" err="1">
                <a:solidFill>
                  <a:srgbClr val="17365D"/>
                </a:solidFill>
              </a:rPr>
              <a:t>Hg</a:t>
            </a:r>
            <a:r>
              <a:rPr lang="de-DE" altLang="de-DE" sz="1200" dirty="0">
                <a:solidFill>
                  <a:srgbClr val="17365D"/>
                </a:solidFill>
              </a:rPr>
              <a:t>.), Lehren und Lernen mit und in digitalen Medien im Sport, 69-88. Wiesbaden: Springer VS</a:t>
            </a:r>
          </a:p>
          <a:p>
            <a:pPr marL="241294" indent="-241294">
              <a:lnSpc>
                <a:spcPct val="120000"/>
              </a:lnSpc>
            </a:pPr>
            <a:endParaRPr lang="de-DE" altLang="de-DE" sz="200" dirty="0">
              <a:solidFill>
                <a:srgbClr val="17365D"/>
              </a:solidFill>
            </a:endParaRPr>
          </a:p>
          <a:p>
            <a:pPr marL="241294" indent="-241294">
              <a:lnSpc>
                <a:spcPct val="120000"/>
              </a:lnSpc>
            </a:pPr>
            <a:r>
              <a:rPr lang="de-DE" altLang="de-DE" sz="1200" b="1" dirty="0">
                <a:solidFill>
                  <a:srgbClr val="17365D"/>
                </a:solidFill>
              </a:rPr>
              <a:t>Büning, C.</a:t>
            </a:r>
            <a:r>
              <a:rPr lang="de-DE" altLang="de-DE" sz="1200" dirty="0">
                <a:solidFill>
                  <a:srgbClr val="17365D"/>
                </a:solidFill>
              </a:rPr>
              <a:t>, &amp; Wirth, C. (2024). Bewegungsanalysen im. Sporttechnologie: Technologien, Anwendungsfelder, Sportgeräte und Materialien für den Sport, 19. </a:t>
            </a:r>
          </a:p>
          <a:p>
            <a:pPr marL="241294" indent="-241294">
              <a:lnSpc>
                <a:spcPct val="120000"/>
              </a:lnSpc>
            </a:pPr>
            <a:r>
              <a:rPr lang="de-DE" sz="1200" b="1" dirty="0">
                <a:solidFill>
                  <a:srgbClr val="17365D"/>
                </a:solidFill>
              </a:rPr>
              <a:t>Büning, C., </a:t>
            </a:r>
            <a:r>
              <a:rPr lang="de-DE" sz="1200" dirty="0">
                <a:solidFill>
                  <a:srgbClr val="17365D"/>
                </a:solidFill>
              </a:rPr>
              <a:t>Wittschier, R., Siewert, K., &amp; Steinberg, C. (2025). Avatar-gestützte Visualisierung: Erste Ergebnisse einer Zukunftswerkstatt für den Schulsport. in T. Jaitner, M. Schmidt, J. Bergmann, &amp; A. Sendt (Hrsg.), 15. Symposium der </a:t>
            </a:r>
            <a:r>
              <a:rPr lang="de-DE" sz="1200" dirty="0" err="1">
                <a:solidFill>
                  <a:srgbClr val="17365D"/>
                </a:solidFill>
              </a:rPr>
              <a:t>dvs</a:t>
            </a:r>
            <a:r>
              <a:rPr lang="de-DE" sz="1200" dirty="0">
                <a:solidFill>
                  <a:srgbClr val="17365D"/>
                </a:solidFill>
              </a:rPr>
              <a:t>-Sektion „Sportinformatik &amp; Sporttechnologie“ 2024: Zwischen Geistesakrobatik und praktischer Anwendung: Innovationen in der Sportinformatik und Sporttechnologie (S. 89-95). Deutsche Vereinigung für Sportwissenschaft (</a:t>
            </a:r>
            <a:r>
              <a:rPr lang="de-DE" sz="1200" dirty="0" err="1">
                <a:solidFill>
                  <a:srgbClr val="17365D"/>
                </a:solidFill>
              </a:rPr>
              <a:t>dvs</a:t>
            </a:r>
            <a:r>
              <a:rPr lang="de-DE" sz="1200" dirty="0">
                <a:solidFill>
                  <a:srgbClr val="17365D"/>
                </a:solidFill>
              </a:rPr>
              <a:t>).</a:t>
            </a:r>
          </a:p>
          <a:p>
            <a:pPr marL="241294" indent="-241294">
              <a:lnSpc>
                <a:spcPct val="120000"/>
              </a:lnSpc>
            </a:pPr>
            <a:r>
              <a:rPr lang="de-DE" altLang="de-DE" sz="1200" b="1" dirty="0">
                <a:solidFill>
                  <a:srgbClr val="17365D"/>
                </a:solidFill>
              </a:rPr>
              <a:t>Casey, A.</a:t>
            </a:r>
            <a:r>
              <a:rPr lang="de-DE" altLang="de-DE" sz="1200" dirty="0">
                <a:solidFill>
                  <a:srgbClr val="17365D"/>
                </a:solidFill>
              </a:rPr>
              <a:t>, &amp; Jones, B. (2011). </a:t>
            </a:r>
            <a:r>
              <a:rPr lang="de-DE" altLang="de-DE" sz="1200" dirty="0" err="1">
                <a:solidFill>
                  <a:srgbClr val="17365D"/>
                </a:solidFill>
              </a:rPr>
              <a:t>Using</a:t>
            </a:r>
            <a:r>
              <a:rPr lang="de-DE" altLang="de-DE" sz="1200" dirty="0">
                <a:solidFill>
                  <a:srgbClr val="17365D"/>
                </a:solidFill>
              </a:rPr>
              <a:t> digital </a:t>
            </a:r>
            <a:r>
              <a:rPr lang="de-DE" altLang="de-DE" sz="1200" dirty="0" err="1">
                <a:solidFill>
                  <a:srgbClr val="17365D"/>
                </a:solidFill>
              </a:rPr>
              <a:t>technology</a:t>
            </a:r>
            <a:r>
              <a:rPr lang="de-DE" altLang="de-DE" sz="1200" dirty="0">
                <a:solidFill>
                  <a:srgbClr val="17365D"/>
                </a:solidFill>
              </a:rPr>
              <a:t> </a:t>
            </a:r>
            <a:r>
              <a:rPr lang="de-DE" altLang="de-DE" sz="1200" dirty="0" err="1">
                <a:solidFill>
                  <a:srgbClr val="17365D"/>
                </a:solidFill>
              </a:rPr>
              <a:t>to</a:t>
            </a:r>
            <a:r>
              <a:rPr lang="de-DE" altLang="de-DE" sz="1200" dirty="0">
                <a:solidFill>
                  <a:srgbClr val="17365D"/>
                </a:solidFill>
              </a:rPr>
              <a:t> </a:t>
            </a:r>
            <a:r>
              <a:rPr lang="de-DE" altLang="de-DE" sz="1200" dirty="0" err="1">
                <a:solidFill>
                  <a:srgbClr val="17365D"/>
                </a:solidFill>
              </a:rPr>
              <a:t>enhance</a:t>
            </a:r>
            <a:r>
              <a:rPr lang="de-DE" altLang="de-DE" sz="1200" dirty="0">
                <a:solidFill>
                  <a:srgbClr val="17365D"/>
                </a:solidFill>
              </a:rPr>
              <a:t> </a:t>
            </a:r>
            <a:r>
              <a:rPr lang="de-DE" altLang="de-DE" sz="1200" dirty="0" err="1">
                <a:solidFill>
                  <a:srgbClr val="17365D"/>
                </a:solidFill>
              </a:rPr>
              <a:t>student</a:t>
            </a:r>
            <a:r>
              <a:rPr lang="de-DE" altLang="de-DE" sz="1200" dirty="0">
                <a:solidFill>
                  <a:srgbClr val="17365D"/>
                </a:solidFill>
              </a:rPr>
              <a:t> </a:t>
            </a:r>
            <a:r>
              <a:rPr lang="de-DE" altLang="de-DE" sz="1200" dirty="0" err="1">
                <a:solidFill>
                  <a:srgbClr val="17365D"/>
                </a:solidFill>
              </a:rPr>
              <a:t>engagement</a:t>
            </a:r>
            <a:r>
              <a:rPr lang="de-DE" altLang="de-DE" sz="1200" dirty="0">
                <a:solidFill>
                  <a:srgbClr val="17365D"/>
                </a:solidFill>
              </a:rPr>
              <a:t> in </a:t>
            </a:r>
            <a:r>
              <a:rPr lang="de-DE" altLang="de-DE" sz="1200" dirty="0" err="1">
                <a:solidFill>
                  <a:srgbClr val="17365D"/>
                </a:solidFill>
              </a:rPr>
              <a:t>physical</a:t>
            </a:r>
            <a:r>
              <a:rPr lang="de-DE" altLang="de-DE" sz="1200" dirty="0">
                <a:solidFill>
                  <a:srgbClr val="17365D"/>
                </a:solidFill>
              </a:rPr>
              <a:t> </a:t>
            </a:r>
            <a:r>
              <a:rPr lang="de-DE" altLang="de-DE" sz="1200" dirty="0" err="1">
                <a:solidFill>
                  <a:srgbClr val="17365D"/>
                </a:solidFill>
              </a:rPr>
              <a:t>education</a:t>
            </a:r>
            <a:r>
              <a:rPr lang="de-DE" altLang="de-DE" sz="1200" dirty="0">
                <a:solidFill>
                  <a:srgbClr val="17365D"/>
                </a:solidFill>
              </a:rPr>
              <a:t>. Asia-Pacific Journal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Health,Sport</a:t>
            </a:r>
            <a:r>
              <a:rPr lang="de-DE" altLang="de-DE" sz="1200" dirty="0">
                <a:solidFill>
                  <a:srgbClr val="17365D"/>
                </a:solidFill>
              </a:rPr>
              <a:t> and </a:t>
            </a:r>
            <a:r>
              <a:rPr lang="de-DE" altLang="de-DE" sz="1200" dirty="0" err="1">
                <a:solidFill>
                  <a:srgbClr val="17365D"/>
                </a:solidFill>
              </a:rPr>
              <a:t>Physical</a:t>
            </a:r>
            <a:endParaRPr lang="de-DE" altLang="de-DE" sz="1200" dirty="0">
              <a:solidFill>
                <a:srgbClr val="17365D"/>
              </a:solidFill>
            </a:endParaRPr>
          </a:p>
          <a:p>
            <a:pPr marL="241294" indent="-241294">
              <a:lnSpc>
                <a:spcPct val="120000"/>
              </a:lnSpc>
            </a:pPr>
            <a:r>
              <a:rPr lang="de-DE" altLang="de-DE" sz="1200" dirty="0">
                <a:solidFill>
                  <a:srgbClr val="17365D"/>
                </a:solidFill>
              </a:rPr>
              <a:t>Education, 2(2), 51–66.</a:t>
            </a:r>
          </a:p>
          <a:p>
            <a:pPr marL="241294" indent="-241294">
              <a:lnSpc>
                <a:spcPct val="120000"/>
              </a:lnSpc>
            </a:pPr>
            <a:endParaRPr lang="de-DE" altLang="de-DE" sz="200" dirty="0">
              <a:solidFill>
                <a:srgbClr val="17365D"/>
              </a:solidFill>
            </a:endParaRPr>
          </a:p>
          <a:p>
            <a:pPr marL="241294" indent="-241294">
              <a:lnSpc>
                <a:spcPct val="120000"/>
              </a:lnSpc>
            </a:pPr>
            <a:r>
              <a:rPr lang="de-DE" altLang="de-DE" sz="1200" b="1" dirty="0">
                <a:solidFill>
                  <a:srgbClr val="17365D"/>
                </a:solidFill>
              </a:rPr>
              <a:t>Greve, S.</a:t>
            </a:r>
            <a:r>
              <a:rPr lang="de-DE" altLang="de-DE" sz="1200" dirty="0">
                <a:solidFill>
                  <a:srgbClr val="17365D"/>
                </a:solidFill>
              </a:rPr>
              <a:t>, </a:t>
            </a:r>
            <a:r>
              <a:rPr lang="de-DE" altLang="de-DE" sz="1200" dirty="0" err="1">
                <a:solidFill>
                  <a:srgbClr val="17365D"/>
                </a:solidFill>
              </a:rPr>
              <a:t>Thumel</a:t>
            </a:r>
            <a:r>
              <a:rPr lang="de-DE" altLang="de-DE" sz="1200" dirty="0">
                <a:solidFill>
                  <a:srgbClr val="17365D"/>
                </a:solidFill>
              </a:rPr>
              <a:t>, M., </a:t>
            </a:r>
            <a:r>
              <a:rPr lang="de-DE" altLang="de-DE" sz="1200" dirty="0" err="1">
                <a:solidFill>
                  <a:srgbClr val="17365D"/>
                </a:solidFill>
              </a:rPr>
              <a:t>Jastrow</a:t>
            </a:r>
            <a:r>
              <a:rPr lang="de-DE" altLang="de-DE" sz="1200" dirty="0">
                <a:solidFill>
                  <a:srgbClr val="17365D"/>
                </a:solidFill>
              </a:rPr>
              <a:t>, </a:t>
            </a:r>
            <a:r>
              <a:rPr lang="de-DE" altLang="de-DE" sz="1200" dirty="0" err="1">
                <a:solidFill>
                  <a:srgbClr val="17365D"/>
                </a:solidFill>
              </a:rPr>
              <a:t>F.,Krieger</a:t>
            </a:r>
            <a:r>
              <a:rPr lang="de-DE" altLang="de-DE" sz="1200" dirty="0">
                <a:solidFill>
                  <a:srgbClr val="17365D"/>
                </a:solidFill>
              </a:rPr>
              <a:t>, C., Schwedler, A., &amp; </a:t>
            </a:r>
            <a:r>
              <a:rPr lang="de-DE" altLang="de-DE" sz="1200" dirty="0" err="1">
                <a:solidFill>
                  <a:srgbClr val="17365D"/>
                </a:solidFill>
              </a:rPr>
              <a:t>Süßenbach</a:t>
            </a:r>
            <a:r>
              <a:rPr lang="de-DE" altLang="de-DE" sz="1200" dirty="0">
                <a:solidFill>
                  <a:srgbClr val="17365D"/>
                </a:solidFill>
              </a:rPr>
              <a:t>, J. (2022). The </a:t>
            </a:r>
            <a:r>
              <a:rPr lang="de-DE" altLang="de-DE" sz="1200" dirty="0" err="1">
                <a:solidFill>
                  <a:srgbClr val="17365D"/>
                </a:solidFill>
              </a:rPr>
              <a:t>use</a:t>
            </a:r>
            <a:r>
              <a:rPr lang="de-DE" altLang="de-DE" sz="1200" dirty="0">
                <a:solidFill>
                  <a:srgbClr val="17365D"/>
                </a:solidFill>
              </a:rPr>
              <a:t> </a:t>
            </a:r>
            <a:r>
              <a:rPr lang="de-DE" altLang="de-DE" sz="1200" dirty="0" err="1">
                <a:solidFill>
                  <a:srgbClr val="17365D"/>
                </a:solidFill>
              </a:rPr>
              <a:t>of</a:t>
            </a:r>
            <a:r>
              <a:rPr lang="de-DE" altLang="de-DE" sz="1200" dirty="0">
                <a:solidFill>
                  <a:srgbClr val="17365D"/>
                </a:solidFill>
              </a:rPr>
              <a:t> digital </a:t>
            </a:r>
            <a:r>
              <a:rPr lang="de-DE" altLang="de-DE" sz="1200" dirty="0" err="1">
                <a:solidFill>
                  <a:srgbClr val="17365D"/>
                </a:solidFill>
              </a:rPr>
              <a:t>media</a:t>
            </a:r>
            <a:r>
              <a:rPr lang="de-DE" altLang="de-DE" sz="1200" dirty="0">
                <a:solidFill>
                  <a:srgbClr val="17365D"/>
                </a:solidFill>
              </a:rPr>
              <a:t> in </a:t>
            </a:r>
            <a:r>
              <a:rPr lang="de-DE" altLang="de-DE" sz="1200" dirty="0" err="1">
                <a:solidFill>
                  <a:srgbClr val="17365D"/>
                </a:solidFill>
              </a:rPr>
              <a:t>primary</a:t>
            </a:r>
            <a:r>
              <a:rPr lang="de-DE" altLang="de-DE" sz="1200" dirty="0">
                <a:solidFill>
                  <a:srgbClr val="17365D"/>
                </a:solidFill>
              </a:rPr>
              <a:t> </a:t>
            </a:r>
            <a:r>
              <a:rPr lang="de-DE" altLang="de-DE" sz="1200" dirty="0" err="1">
                <a:solidFill>
                  <a:srgbClr val="17365D"/>
                </a:solidFill>
              </a:rPr>
              <a:t>school</a:t>
            </a:r>
            <a:r>
              <a:rPr lang="de-DE" altLang="de-DE" sz="1200" dirty="0">
                <a:solidFill>
                  <a:srgbClr val="17365D"/>
                </a:solidFill>
              </a:rPr>
              <a:t> PE—Student </a:t>
            </a:r>
            <a:r>
              <a:rPr lang="de-DE" altLang="de-DE" sz="1200" dirty="0" err="1">
                <a:solidFill>
                  <a:srgbClr val="17365D"/>
                </a:solidFill>
              </a:rPr>
              <a:t>perspectives</a:t>
            </a:r>
            <a:r>
              <a:rPr lang="de-DE" altLang="de-DE" sz="1200" dirty="0">
                <a:solidFill>
                  <a:srgbClr val="17365D"/>
                </a:solidFill>
              </a:rPr>
              <a:t> on </a:t>
            </a:r>
            <a:r>
              <a:rPr lang="de-DE" altLang="de-DE" sz="1200" dirty="0" err="1">
                <a:solidFill>
                  <a:srgbClr val="17365D"/>
                </a:solidFill>
              </a:rPr>
              <a:t>product</a:t>
            </a:r>
            <a:endParaRPr lang="de-DE" altLang="de-DE" sz="1200" dirty="0">
              <a:solidFill>
                <a:srgbClr val="17365D"/>
              </a:solidFill>
            </a:endParaRPr>
          </a:p>
          <a:p>
            <a:pPr marL="241294" indent="-241294">
              <a:lnSpc>
                <a:spcPct val="120000"/>
              </a:lnSpc>
            </a:pPr>
            <a:r>
              <a:rPr lang="de-DE" altLang="de-DE" sz="1200" dirty="0" err="1">
                <a:solidFill>
                  <a:srgbClr val="17365D"/>
                </a:solidFill>
              </a:rPr>
              <a:t>oriented</a:t>
            </a:r>
            <a:r>
              <a:rPr lang="de-DE" altLang="de-DE" sz="1200" dirty="0">
                <a:solidFill>
                  <a:srgbClr val="17365D"/>
                </a:solidFill>
              </a:rPr>
              <a:t> </a:t>
            </a:r>
            <a:r>
              <a:rPr lang="de-DE" altLang="de-DE" sz="1200" dirty="0" err="1">
                <a:solidFill>
                  <a:srgbClr val="17365D"/>
                </a:solidFill>
              </a:rPr>
              <a:t>ways</a:t>
            </a:r>
            <a:r>
              <a:rPr lang="de-DE" altLang="de-DE" sz="1200" dirty="0">
                <a:solidFill>
                  <a:srgbClr val="17365D"/>
                </a:solidFill>
              </a:rPr>
              <a:t>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lesson</a:t>
            </a:r>
            <a:r>
              <a:rPr lang="de-DE" altLang="de-DE" sz="1200" dirty="0">
                <a:solidFill>
                  <a:srgbClr val="17365D"/>
                </a:solidFill>
              </a:rPr>
              <a:t> </a:t>
            </a:r>
            <a:r>
              <a:rPr lang="de-DE" altLang="de-DE" sz="1200" dirty="0" err="1">
                <a:solidFill>
                  <a:srgbClr val="17365D"/>
                </a:solidFill>
              </a:rPr>
              <a:t>staging</a:t>
            </a:r>
            <a:r>
              <a:rPr lang="de-DE" altLang="de-DE" sz="1200" dirty="0">
                <a:solidFill>
                  <a:srgbClr val="17365D"/>
                </a:solidFill>
              </a:rPr>
              <a:t>. </a:t>
            </a:r>
            <a:r>
              <a:rPr lang="de-DE" altLang="de-DE" sz="1200" dirty="0" err="1">
                <a:solidFill>
                  <a:srgbClr val="17365D"/>
                </a:solidFill>
              </a:rPr>
              <a:t>Physical</a:t>
            </a:r>
            <a:r>
              <a:rPr lang="de-DE" altLang="de-DE" sz="1200" dirty="0">
                <a:solidFill>
                  <a:srgbClr val="17365D"/>
                </a:solidFill>
              </a:rPr>
              <a:t> Education and Sport </a:t>
            </a:r>
            <a:r>
              <a:rPr lang="de-DE" altLang="de-DE" sz="1200" dirty="0" err="1">
                <a:solidFill>
                  <a:srgbClr val="17365D"/>
                </a:solidFill>
              </a:rPr>
              <a:t>Pedagogy</a:t>
            </a:r>
            <a:r>
              <a:rPr lang="de-DE" altLang="de-DE" sz="1200" dirty="0">
                <a:solidFill>
                  <a:srgbClr val="17365D"/>
                </a:solidFill>
              </a:rPr>
              <a:t>.</a:t>
            </a:r>
          </a:p>
          <a:p>
            <a:pPr marL="241294" indent="-241294">
              <a:lnSpc>
                <a:spcPct val="120000"/>
              </a:lnSpc>
            </a:pPr>
            <a:endParaRPr lang="de-DE" altLang="de-DE" sz="200" dirty="0">
              <a:solidFill>
                <a:srgbClr val="17365D"/>
              </a:solidFill>
            </a:endParaRPr>
          </a:p>
          <a:p>
            <a:pPr marL="241294" indent="-241294">
              <a:lnSpc>
                <a:spcPct val="120000"/>
              </a:lnSpc>
            </a:pPr>
            <a:r>
              <a:rPr lang="en-US" altLang="de-DE" sz="1200" b="1" dirty="0">
                <a:solidFill>
                  <a:srgbClr val="17365D"/>
                </a:solidFill>
              </a:rPr>
              <a:t>Harsted, S.</a:t>
            </a:r>
            <a:r>
              <a:rPr lang="en-US" altLang="de-DE" sz="1200" dirty="0">
                <a:solidFill>
                  <a:srgbClr val="17365D"/>
                </a:solidFill>
              </a:rPr>
              <a:t>, Holsgaard-Larsen, A., Hestbæk, L. et al. (2019a) Concurrent validity of lower extremity kinematics and jump characteristics captured in pre-school</a:t>
            </a:r>
          </a:p>
          <a:p>
            <a:pPr marL="241294" indent="-241294">
              <a:lnSpc>
                <a:spcPct val="120000"/>
              </a:lnSpc>
            </a:pPr>
            <a:r>
              <a:rPr lang="en-US" altLang="de-DE" sz="1200" dirty="0">
                <a:solidFill>
                  <a:srgbClr val="17365D"/>
                </a:solidFill>
              </a:rPr>
              <a:t>children by a </a:t>
            </a:r>
            <a:r>
              <a:rPr lang="en-US" altLang="de-DE" sz="1200" dirty="0" err="1">
                <a:solidFill>
                  <a:srgbClr val="17365D"/>
                </a:solidFill>
              </a:rPr>
              <a:t>markerless</a:t>
            </a:r>
            <a:r>
              <a:rPr lang="en-US" altLang="de-DE" sz="1200" dirty="0">
                <a:solidFill>
                  <a:srgbClr val="17365D"/>
                </a:solidFill>
              </a:rPr>
              <a:t> 3D motion capture system. </a:t>
            </a:r>
            <a:r>
              <a:rPr lang="en-US" altLang="de-DE" sz="1200" dirty="0" err="1">
                <a:solidFill>
                  <a:srgbClr val="17365D"/>
                </a:solidFill>
              </a:rPr>
              <a:t>Chiropr</a:t>
            </a:r>
            <a:r>
              <a:rPr lang="en-US" altLang="de-DE" sz="1200" dirty="0">
                <a:solidFill>
                  <a:srgbClr val="17365D"/>
                </a:solidFill>
              </a:rPr>
              <a:t> Man </a:t>
            </a:r>
            <a:r>
              <a:rPr lang="en-US" altLang="de-DE" sz="1200" dirty="0" err="1">
                <a:solidFill>
                  <a:srgbClr val="17365D"/>
                </a:solidFill>
              </a:rPr>
              <a:t>Therap</a:t>
            </a:r>
            <a:r>
              <a:rPr lang="en-US" altLang="de-DE" sz="1200" dirty="0">
                <a:solidFill>
                  <a:srgbClr val="17365D"/>
                </a:solidFill>
              </a:rPr>
              <a:t> 27, 39.</a:t>
            </a:r>
          </a:p>
          <a:p>
            <a:pPr marL="241294" indent="-241294">
              <a:lnSpc>
                <a:spcPct val="120000"/>
              </a:lnSpc>
            </a:pPr>
            <a:endParaRPr lang="en-US" altLang="de-DE" sz="200" dirty="0">
              <a:solidFill>
                <a:srgbClr val="17365D"/>
              </a:solidFill>
            </a:endParaRPr>
          </a:p>
          <a:p>
            <a:pPr marL="241294" indent="-241294">
              <a:lnSpc>
                <a:spcPct val="120000"/>
              </a:lnSpc>
            </a:pPr>
            <a:r>
              <a:rPr lang="en-US" altLang="de-DE" sz="1200" b="1" dirty="0">
                <a:solidFill>
                  <a:srgbClr val="17365D"/>
                </a:solidFill>
              </a:rPr>
              <a:t>Harsted, S.</a:t>
            </a:r>
            <a:r>
              <a:rPr lang="en-US" altLang="de-DE" sz="1200" dirty="0">
                <a:solidFill>
                  <a:srgbClr val="17365D"/>
                </a:solidFill>
              </a:rPr>
              <a:t>, </a:t>
            </a:r>
            <a:r>
              <a:rPr lang="en-US" altLang="de-DE" sz="1200" dirty="0" err="1">
                <a:solidFill>
                  <a:srgbClr val="17365D"/>
                </a:solidFill>
              </a:rPr>
              <a:t>Kawchuk</a:t>
            </a:r>
            <a:r>
              <a:rPr lang="en-US" altLang="de-DE" sz="1200" dirty="0">
                <a:solidFill>
                  <a:srgbClr val="17365D"/>
                </a:solidFill>
              </a:rPr>
              <a:t>, G., Guan, R., </a:t>
            </a:r>
            <a:r>
              <a:rPr lang="en-US" altLang="de-DE" sz="1200" dirty="0" err="1">
                <a:solidFill>
                  <a:srgbClr val="17365D"/>
                </a:solidFill>
              </a:rPr>
              <a:t>Skallgaard</a:t>
            </a:r>
            <a:r>
              <a:rPr lang="en-US" altLang="de-DE" sz="1200" dirty="0">
                <a:solidFill>
                  <a:srgbClr val="17365D"/>
                </a:solidFill>
              </a:rPr>
              <a:t>, T., Hesby, B. B., Boyle, E., &amp; Kjaer, P. (2019b). The performance of two in-clinic </a:t>
            </a:r>
            <a:r>
              <a:rPr lang="en-US" altLang="de-DE" sz="1200" dirty="0" err="1">
                <a:solidFill>
                  <a:srgbClr val="17365D"/>
                </a:solidFill>
              </a:rPr>
              <a:t>markerless</a:t>
            </a:r>
            <a:r>
              <a:rPr lang="en-US" altLang="de-DE" sz="1200" dirty="0">
                <a:solidFill>
                  <a:srgbClr val="17365D"/>
                </a:solidFill>
              </a:rPr>
              <a:t> motion capture systems</a:t>
            </a:r>
          </a:p>
          <a:p>
            <a:pPr marL="241294" indent="-241294">
              <a:lnSpc>
                <a:spcPct val="120000"/>
              </a:lnSpc>
            </a:pPr>
            <a:r>
              <a:rPr lang="en-US" altLang="de-DE" sz="1200" dirty="0">
                <a:solidFill>
                  <a:srgbClr val="17365D"/>
                </a:solidFill>
              </a:rPr>
              <a:t>compared to a laboratory standard. ECU Convention 2019, Berlin, Germany.</a:t>
            </a:r>
          </a:p>
          <a:p>
            <a:pPr marL="241294" indent="-241294">
              <a:lnSpc>
                <a:spcPct val="120000"/>
              </a:lnSpc>
            </a:pPr>
            <a:endParaRPr lang="en-US" altLang="de-DE" sz="200" dirty="0">
              <a:solidFill>
                <a:srgbClr val="17365D"/>
              </a:solidFill>
            </a:endParaRPr>
          </a:p>
          <a:p>
            <a:pPr marL="241294" indent="-241294">
              <a:lnSpc>
                <a:spcPct val="120000"/>
              </a:lnSpc>
            </a:pPr>
            <a:r>
              <a:rPr lang="de-DE" altLang="de-DE" sz="1200" b="1" dirty="0">
                <a:solidFill>
                  <a:srgbClr val="17365D"/>
                </a:solidFill>
              </a:rPr>
              <a:t>Ruzicka, I.</a:t>
            </a:r>
            <a:r>
              <a:rPr lang="de-DE" altLang="de-DE" sz="1200" dirty="0">
                <a:solidFill>
                  <a:srgbClr val="17365D"/>
                </a:solidFill>
              </a:rPr>
              <a:t> &amp; </a:t>
            </a:r>
            <a:r>
              <a:rPr lang="de-DE" altLang="de-DE" sz="1200" dirty="0" err="1">
                <a:solidFill>
                  <a:srgbClr val="17365D"/>
                </a:solidFill>
              </a:rPr>
              <a:t>Milova</a:t>
            </a:r>
            <a:r>
              <a:rPr lang="de-DE" altLang="de-DE" sz="1200" dirty="0">
                <a:solidFill>
                  <a:srgbClr val="17365D"/>
                </a:solidFill>
              </a:rPr>
              <a:t>, J. (2019). </a:t>
            </a:r>
            <a:r>
              <a:rPr lang="de-DE" altLang="de-DE" sz="1200" dirty="0" err="1">
                <a:solidFill>
                  <a:srgbClr val="17365D"/>
                </a:solidFill>
              </a:rPr>
              <a:t>Increasing</a:t>
            </a:r>
            <a:r>
              <a:rPr lang="de-DE" altLang="de-DE" sz="1200" dirty="0">
                <a:solidFill>
                  <a:srgbClr val="17365D"/>
                </a:solidFill>
              </a:rPr>
              <a:t> </a:t>
            </a:r>
            <a:r>
              <a:rPr lang="de-DE" altLang="de-DE" sz="1200" dirty="0" err="1">
                <a:solidFill>
                  <a:srgbClr val="17365D"/>
                </a:solidFill>
              </a:rPr>
              <a:t>the</a:t>
            </a:r>
            <a:r>
              <a:rPr lang="de-DE" altLang="de-DE" sz="1200" dirty="0">
                <a:solidFill>
                  <a:srgbClr val="17365D"/>
                </a:solidFill>
              </a:rPr>
              <a:t> </a:t>
            </a:r>
            <a:r>
              <a:rPr lang="de-DE" altLang="de-DE" sz="1200" dirty="0" err="1">
                <a:solidFill>
                  <a:srgbClr val="17365D"/>
                </a:solidFill>
              </a:rPr>
              <a:t>efficiency</a:t>
            </a:r>
            <a:r>
              <a:rPr lang="de-DE" altLang="de-DE" sz="1200" dirty="0">
                <a:solidFill>
                  <a:srgbClr val="17365D"/>
                </a:solidFill>
              </a:rPr>
              <a:t>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motor</a:t>
            </a:r>
            <a:r>
              <a:rPr lang="de-DE" altLang="de-DE" sz="1200" dirty="0">
                <a:solidFill>
                  <a:srgbClr val="17365D"/>
                </a:solidFill>
              </a:rPr>
              <a:t> </a:t>
            </a:r>
            <a:r>
              <a:rPr lang="de-DE" altLang="de-DE" sz="1200" dirty="0" err="1">
                <a:solidFill>
                  <a:srgbClr val="17365D"/>
                </a:solidFill>
              </a:rPr>
              <a:t>learning</a:t>
            </a:r>
            <a:r>
              <a:rPr lang="de-DE" altLang="de-DE" sz="1200" dirty="0">
                <a:solidFill>
                  <a:srgbClr val="17365D"/>
                </a:solidFill>
              </a:rPr>
              <a:t> </a:t>
            </a:r>
            <a:r>
              <a:rPr lang="de-DE" altLang="de-DE" sz="1200" dirty="0" err="1">
                <a:solidFill>
                  <a:srgbClr val="17365D"/>
                </a:solidFill>
              </a:rPr>
              <a:t>with</a:t>
            </a:r>
            <a:r>
              <a:rPr lang="de-DE" altLang="de-DE" sz="1200" dirty="0">
                <a:solidFill>
                  <a:srgbClr val="17365D"/>
                </a:solidFill>
              </a:rPr>
              <a:t> </a:t>
            </a:r>
            <a:r>
              <a:rPr lang="de-DE" altLang="de-DE" sz="1200" dirty="0" err="1">
                <a:solidFill>
                  <a:srgbClr val="17365D"/>
                </a:solidFill>
              </a:rPr>
              <a:t>the</a:t>
            </a:r>
            <a:r>
              <a:rPr lang="de-DE" altLang="de-DE" sz="1200" dirty="0">
                <a:solidFill>
                  <a:srgbClr val="17365D"/>
                </a:solidFill>
              </a:rPr>
              <a:t> </a:t>
            </a:r>
            <a:r>
              <a:rPr lang="de-DE" altLang="de-DE" sz="1200" dirty="0" err="1">
                <a:solidFill>
                  <a:srgbClr val="17365D"/>
                </a:solidFill>
              </a:rPr>
              <a:t>help</a:t>
            </a:r>
            <a:r>
              <a:rPr lang="de-DE" altLang="de-DE" sz="1200" dirty="0">
                <a:solidFill>
                  <a:srgbClr val="17365D"/>
                </a:solidFill>
              </a:rPr>
              <a:t>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video</a:t>
            </a:r>
            <a:r>
              <a:rPr lang="de-DE" altLang="de-DE" sz="1200" dirty="0">
                <a:solidFill>
                  <a:srgbClr val="17365D"/>
                </a:solidFill>
              </a:rPr>
              <a:t> </a:t>
            </a:r>
            <a:r>
              <a:rPr lang="de-DE" altLang="de-DE" sz="1200" dirty="0" err="1">
                <a:solidFill>
                  <a:srgbClr val="17365D"/>
                </a:solidFill>
              </a:rPr>
              <a:t>analysis</a:t>
            </a:r>
            <a:r>
              <a:rPr lang="de-DE" altLang="de-DE" sz="1200" dirty="0">
                <a:solidFill>
                  <a:srgbClr val="17365D"/>
                </a:solidFill>
              </a:rPr>
              <a:t>. Cypriot Journal </a:t>
            </a:r>
            <a:r>
              <a:rPr lang="de-DE" altLang="de-DE" sz="1200" dirty="0" err="1">
                <a:solidFill>
                  <a:srgbClr val="17365D"/>
                </a:solidFill>
              </a:rPr>
              <a:t>of</a:t>
            </a:r>
            <a:r>
              <a:rPr lang="de-DE" altLang="de-DE" sz="1200" dirty="0">
                <a:solidFill>
                  <a:srgbClr val="17365D"/>
                </a:solidFill>
              </a:rPr>
              <a:t> Educational Science. 14(4), 723-730.</a:t>
            </a:r>
          </a:p>
          <a:p>
            <a:pPr marL="241294" indent="-241294">
              <a:lnSpc>
                <a:spcPct val="120000"/>
              </a:lnSpc>
            </a:pPr>
            <a:endParaRPr lang="de-DE" altLang="de-DE" sz="200" dirty="0">
              <a:solidFill>
                <a:srgbClr val="17365D"/>
              </a:solidFill>
            </a:endParaRPr>
          </a:p>
          <a:p>
            <a:pPr marL="241294" indent="-241294">
              <a:lnSpc>
                <a:spcPct val="120000"/>
              </a:lnSpc>
            </a:pPr>
            <a:r>
              <a:rPr lang="de-DE" altLang="de-DE" sz="1200" b="1" dirty="0">
                <a:solidFill>
                  <a:srgbClr val="17365D"/>
                </a:solidFill>
              </a:rPr>
              <a:t>Sargent, J.</a:t>
            </a:r>
            <a:r>
              <a:rPr lang="de-DE" altLang="de-DE" sz="1200" dirty="0">
                <a:solidFill>
                  <a:srgbClr val="17365D"/>
                </a:solidFill>
              </a:rPr>
              <a:t>, &amp; Calderón, A. (2021). Technology-</a:t>
            </a:r>
            <a:r>
              <a:rPr lang="de-DE" altLang="de-DE" sz="1200" dirty="0" err="1">
                <a:solidFill>
                  <a:srgbClr val="17365D"/>
                </a:solidFill>
              </a:rPr>
              <a:t>enhanced</a:t>
            </a:r>
            <a:r>
              <a:rPr lang="de-DE" altLang="de-DE" sz="1200" dirty="0">
                <a:solidFill>
                  <a:srgbClr val="17365D"/>
                </a:solidFill>
              </a:rPr>
              <a:t> </a:t>
            </a:r>
            <a:r>
              <a:rPr lang="de-DE" altLang="de-DE" sz="1200" dirty="0" err="1">
                <a:solidFill>
                  <a:srgbClr val="17365D"/>
                </a:solidFill>
              </a:rPr>
              <a:t>learning</a:t>
            </a:r>
            <a:r>
              <a:rPr lang="de-DE" altLang="de-DE" sz="1200" dirty="0">
                <a:solidFill>
                  <a:srgbClr val="17365D"/>
                </a:solidFill>
              </a:rPr>
              <a:t> </a:t>
            </a:r>
            <a:r>
              <a:rPr lang="de-DE" altLang="de-DE" sz="1200" dirty="0" err="1">
                <a:solidFill>
                  <a:srgbClr val="17365D"/>
                </a:solidFill>
              </a:rPr>
              <a:t>physical</a:t>
            </a:r>
            <a:r>
              <a:rPr lang="de-DE" altLang="de-DE" sz="1200" dirty="0">
                <a:solidFill>
                  <a:srgbClr val="17365D"/>
                </a:solidFill>
              </a:rPr>
              <a:t> </a:t>
            </a:r>
            <a:r>
              <a:rPr lang="de-DE" altLang="de-DE" sz="1200" dirty="0" err="1">
                <a:solidFill>
                  <a:srgbClr val="17365D"/>
                </a:solidFill>
              </a:rPr>
              <a:t>education</a:t>
            </a:r>
            <a:r>
              <a:rPr lang="de-DE" altLang="de-DE" sz="1200" dirty="0">
                <a:solidFill>
                  <a:srgbClr val="17365D"/>
                </a:solidFill>
              </a:rPr>
              <a:t>? a </a:t>
            </a:r>
            <a:r>
              <a:rPr lang="de-DE" altLang="de-DE" sz="1200" dirty="0" err="1">
                <a:solidFill>
                  <a:srgbClr val="17365D"/>
                </a:solidFill>
              </a:rPr>
              <a:t>critical</a:t>
            </a:r>
            <a:r>
              <a:rPr lang="de-DE" altLang="de-DE" sz="1200" dirty="0">
                <a:solidFill>
                  <a:srgbClr val="17365D"/>
                </a:solidFill>
              </a:rPr>
              <a:t> review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the</a:t>
            </a:r>
            <a:r>
              <a:rPr lang="de-DE" altLang="de-DE" sz="1200" dirty="0">
                <a:solidFill>
                  <a:srgbClr val="17365D"/>
                </a:solidFill>
              </a:rPr>
              <a:t> </a:t>
            </a:r>
            <a:r>
              <a:rPr lang="de-DE" altLang="de-DE" sz="1200" dirty="0" err="1">
                <a:solidFill>
                  <a:srgbClr val="17365D"/>
                </a:solidFill>
              </a:rPr>
              <a:t>literature</a:t>
            </a:r>
            <a:r>
              <a:rPr lang="de-DE" altLang="de-DE" sz="1200" dirty="0">
                <a:solidFill>
                  <a:srgbClr val="17365D"/>
                </a:solidFill>
              </a:rPr>
              <a:t>. Journal </a:t>
            </a:r>
            <a:r>
              <a:rPr lang="de-DE" altLang="de-DE" sz="1200" dirty="0" err="1">
                <a:solidFill>
                  <a:srgbClr val="17365D"/>
                </a:solidFill>
              </a:rPr>
              <a:t>of</a:t>
            </a:r>
            <a:r>
              <a:rPr lang="de-DE" altLang="de-DE" sz="1200" dirty="0">
                <a:solidFill>
                  <a:srgbClr val="17365D"/>
                </a:solidFill>
              </a:rPr>
              <a:t> Teaching in </a:t>
            </a:r>
            <a:r>
              <a:rPr lang="de-DE" altLang="de-DE" sz="1200" dirty="0" err="1">
                <a:solidFill>
                  <a:srgbClr val="17365D"/>
                </a:solidFill>
              </a:rPr>
              <a:t>Physical</a:t>
            </a:r>
            <a:endParaRPr lang="de-DE" altLang="de-DE" sz="1200" dirty="0">
              <a:solidFill>
                <a:srgbClr val="17365D"/>
              </a:solidFill>
            </a:endParaRPr>
          </a:p>
          <a:p>
            <a:pPr marL="241294" indent="-241294">
              <a:lnSpc>
                <a:spcPct val="120000"/>
              </a:lnSpc>
            </a:pPr>
            <a:r>
              <a:rPr lang="de-DE" altLang="de-DE" sz="1200" dirty="0">
                <a:solidFill>
                  <a:srgbClr val="17365D"/>
                </a:solidFill>
              </a:rPr>
              <a:t>Education, 41(4), 689-709.</a:t>
            </a:r>
          </a:p>
          <a:p>
            <a:pPr marL="241294" indent="-241294">
              <a:lnSpc>
                <a:spcPct val="120000"/>
              </a:lnSpc>
            </a:pPr>
            <a:endParaRPr lang="de-DE" altLang="de-DE" sz="200" dirty="0">
              <a:solidFill>
                <a:srgbClr val="17365D"/>
              </a:solidFill>
            </a:endParaRPr>
          </a:p>
          <a:p>
            <a:pPr marL="241294" indent="-241294">
              <a:lnSpc>
                <a:spcPct val="120000"/>
              </a:lnSpc>
            </a:pPr>
            <a:r>
              <a:rPr lang="en-US" altLang="de-DE" sz="1200" b="1" dirty="0" err="1">
                <a:solidFill>
                  <a:srgbClr val="17365D"/>
                </a:solidFill>
              </a:rPr>
              <a:t>Turmo</a:t>
            </a:r>
            <a:r>
              <a:rPr lang="en-US" altLang="de-DE" sz="1200" b="1" dirty="0">
                <a:solidFill>
                  <a:srgbClr val="17365D"/>
                </a:solidFill>
              </a:rPr>
              <a:t> Vidal, L.</a:t>
            </a:r>
            <a:r>
              <a:rPr lang="en-US" altLang="de-DE" sz="1200" dirty="0">
                <a:solidFill>
                  <a:srgbClr val="17365D"/>
                </a:solidFill>
              </a:rPr>
              <a:t>, Márquez Segura, E., &amp; </a:t>
            </a:r>
            <a:r>
              <a:rPr lang="en-US" altLang="de-DE" sz="1200" dirty="0" err="1">
                <a:solidFill>
                  <a:srgbClr val="17365D"/>
                </a:solidFill>
              </a:rPr>
              <a:t>Waern</a:t>
            </a:r>
            <a:r>
              <a:rPr lang="en-US" altLang="de-DE" sz="1200" dirty="0">
                <a:solidFill>
                  <a:srgbClr val="17365D"/>
                </a:solidFill>
              </a:rPr>
              <a:t>, A. (2023). </a:t>
            </a:r>
            <a:r>
              <a:rPr lang="de-DE" altLang="de-DE" sz="1200" dirty="0" err="1">
                <a:solidFill>
                  <a:srgbClr val="17365D"/>
                </a:solidFill>
              </a:rPr>
              <a:t>Intercorporeal</a:t>
            </a:r>
            <a:r>
              <a:rPr lang="de-DE" altLang="de-DE" sz="1200" dirty="0">
                <a:solidFill>
                  <a:srgbClr val="17365D"/>
                </a:solidFill>
              </a:rPr>
              <a:t> Biofeedback </a:t>
            </a:r>
            <a:r>
              <a:rPr lang="de-DE" altLang="de-DE" sz="1200" dirty="0" err="1">
                <a:solidFill>
                  <a:srgbClr val="17365D"/>
                </a:solidFill>
              </a:rPr>
              <a:t>for</a:t>
            </a:r>
            <a:r>
              <a:rPr lang="de-DE" altLang="de-DE" sz="1200" dirty="0">
                <a:solidFill>
                  <a:srgbClr val="17365D"/>
                </a:solidFill>
              </a:rPr>
              <a:t> Movement Learning. ACM Transactions on Computer-Human Interaction, 30(3), 1-40.</a:t>
            </a:r>
          </a:p>
          <a:p>
            <a:pPr marL="241294" indent="-241294">
              <a:lnSpc>
                <a:spcPct val="120000"/>
              </a:lnSpc>
            </a:pPr>
            <a:endParaRPr lang="de-DE" altLang="de-DE" sz="200" dirty="0">
              <a:solidFill>
                <a:srgbClr val="17365D"/>
              </a:solidFill>
            </a:endParaRPr>
          </a:p>
          <a:p>
            <a:pPr marL="241294" indent="-241294">
              <a:lnSpc>
                <a:spcPct val="120000"/>
              </a:lnSpc>
            </a:pPr>
            <a:r>
              <a:rPr lang="de-DE" altLang="de-DE" sz="1200" b="1" dirty="0">
                <a:solidFill>
                  <a:srgbClr val="17365D"/>
                </a:solidFill>
              </a:rPr>
              <a:t>van </a:t>
            </a:r>
            <a:r>
              <a:rPr lang="de-DE" altLang="de-DE" sz="1200" b="1" dirty="0" err="1">
                <a:solidFill>
                  <a:srgbClr val="17365D"/>
                </a:solidFill>
              </a:rPr>
              <a:t>Doodewaard</a:t>
            </a:r>
            <a:r>
              <a:rPr lang="de-DE" altLang="de-DE" sz="1200" b="1" dirty="0">
                <a:solidFill>
                  <a:srgbClr val="17365D"/>
                </a:solidFill>
              </a:rPr>
              <a:t>, C.</a:t>
            </a:r>
            <a:r>
              <a:rPr lang="de-DE" altLang="de-DE" sz="1200" dirty="0">
                <a:solidFill>
                  <a:srgbClr val="17365D"/>
                </a:solidFill>
              </a:rPr>
              <a:t>, </a:t>
            </a:r>
            <a:r>
              <a:rPr lang="de-DE" altLang="de-DE" sz="1200" dirty="0" err="1">
                <a:solidFill>
                  <a:srgbClr val="17365D"/>
                </a:solidFill>
              </a:rPr>
              <a:t>Knoppers</a:t>
            </a:r>
            <a:r>
              <a:rPr lang="de-DE" altLang="de-DE" sz="1200" dirty="0">
                <a:solidFill>
                  <a:srgbClr val="17365D"/>
                </a:solidFill>
              </a:rPr>
              <a:t>, A., &amp; van </a:t>
            </a:r>
            <a:r>
              <a:rPr lang="de-DE" altLang="de-DE" sz="1200" dirty="0" err="1">
                <a:solidFill>
                  <a:srgbClr val="17365D"/>
                </a:solidFill>
              </a:rPr>
              <a:t>Hilvoorde</a:t>
            </a:r>
            <a:r>
              <a:rPr lang="de-DE" altLang="de-DE" sz="1200" dirty="0">
                <a:solidFill>
                  <a:srgbClr val="17365D"/>
                </a:solidFill>
              </a:rPr>
              <a:t>, I. (2018).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course</a:t>
            </a:r>
            <a:r>
              <a:rPr lang="de-DE" altLang="de-DE" sz="1200" dirty="0">
                <a:solidFill>
                  <a:srgbClr val="17365D"/>
                </a:solidFill>
              </a:rPr>
              <a:t> I </a:t>
            </a:r>
            <a:r>
              <a:rPr lang="de-DE" altLang="de-DE" sz="1200" dirty="0" err="1">
                <a:solidFill>
                  <a:srgbClr val="17365D"/>
                </a:solidFill>
              </a:rPr>
              <a:t>ask</a:t>
            </a:r>
            <a:r>
              <a:rPr lang="de-DE" altLang="de-DE" sz="1200" dirty="0">
                <a:solidFill>
                  <a:srgbClr val="17365D"/>
                </a:solidFill>
              </a:rPr>
              <a:t> </a:t>
            </a:r>
            <a:r>
              <a:rPr lang="de-DE" altLang="de-DE" sz="1200" dirty="0" err="1">
                <a:solidFill>
                  <a:srgbClr val="17365D"/>
                </a:solidFill>
              </a:rPr>
              <a:t>the</a:t>
            </a:r>
            <a:r>
              <a:rPr lang="de-DE" altLang="de-DE" sz="1200" dirty="0">
                <a:solidFill>
                  <a:srgbClr val="17365D"/>
                </a:solidFill>
              </a:rPr>
              <a:t> </a:t>
            </a:r>
            <a:r>
              <a:rPr lang="de-DE" altLang="de-DE" sz="1200" dirty="0" err="1">
                <a:solidFill>
                  <a:srgbClr val="17365D"/>
                </a:solidFill>
              </a:rPr>
              <a:t>best</a:t>
            </a:r>
            <a:r>
              <a:rPr lang="de-DE" altLang="de-DE" sz="1200" dirty="0">
                <a:solidFill>
                  <a:srgbClr val="17365D"/>
                </a:solidFill>
              </a:rPr>
              <a:t> </a:t>
            </a:r>
            <a:r>
              <a:rPr lang="de-DE" altLang="de-DE" sz="1200" dirty="0" err="1">
                <a:solidFill>
                  <a:srgbClr val="17365D"/>
                </a:solidFill>
              </a:rPr>
              <a:t>students</a:t>
            </a:r>
            <a:r>
              <a:rPr lang="de-DE" altLang="de-DE" sz="1200" dirty="0">
                <a:solidFill>
                  <a:srgbClr val="17365D"/>
                </a:solidFill>
              </a:rPr>
              <a:t> </a:t>
            </a:r>
            <a:r>
              <a:rPr lang="de-DE" altLang="de-DE" sz="1200" dirty="0" err="1">
                <a:solidFill>
                  <a:srgbClr val="17365D"/>
                </a:solidFill>
              </a:rPr>
              <a:t>to</a:t>
            </a:r>
            <a:r>
              <a:rPr lang="de-DE" altLang="de-DE" sz="1200" dirty="0">
                <a:solidFill>
                  <a:srgbClr val="17365D"/>
                </a:solidFill>
              </a:rPr>
              <a:t> </a:t>
            </a:r>
            <a:r>
              <a:rPr lang="de-DE" altLang="de-DE" sz="1200" dirty="0" err="1">
                <a:solidFill>
                  <a:srgbClr val="17365D"/>
                </a:solidFill>
              </a:rPr>
              <a:t>demonstrate</a:t>
            </a:r>
            <a:r>
              <a:rPr lang="de-DE" altLang="de-DE" sz="1200" dirty="0">
                <a:solidFill>
                  <a:srgbClr val="17365D"/>
                </a:solidFill>
              </a:rPr>
              <a:t>’: digital </a:t>
            </a:r>
            <a:r>
              <a:rPr lang="de-DE" altLang="de-DE" sz="1200" dirty="0" err="1">
                <a:solidFill>
                  <a:srgbClr val="17365D"/>
                </a:solidFill>
              </a:rPr>
              <a:t>normalizing</a:t>
            </a:r>
            <a:r>
              <a:rPr lang="de-DE" altLang="de-DE" sz="1200" dirty="0">
                <a:solidFill>
                  <a:srgbClr val="17365D"/>
                </a:solidFill>
              </a:rPr>
              <a:t> </a:t>
            </a:r>
            <a:r>
              <a:rPr lang="de-DE" altLang="de-DE" sz="1200" dirty="0" err="1">
                <a:solidFill>
                  <a:srgbClr val="17365D"/>
                </a:solidFill>
              </a:rPr>
              <a:t>practices</a:t>
            </a:r>
            <a:r>
              <a:rPr lang="de-DE" altLang="de-DE" sz="1200" dirty="0">
                <a:solidFill>
                  <a:srgbClr val="17365D"/>
                </a:solidFill>
              </a:rPr>
              <a:t> in </a:t>
            </a:r>
            <a:r>
              <a:rPr lang="de-DE" altLang="de-DE" sz="1200" dirty="0" err="1">
                <a:solidFill>
                  <a:srgbClr val="17365D"/>
                </a:solidFill>
              </a:rPr>
              <a:t>physical</a:t>
            </a:r>
            <a:r>
              <a:rPr lang="de-DE" altLang="de-DE" sz="1200" dirty="0">
                <a:solidFill>
                  <a:srgbClr val="17365D"/>
                </a:solidFill>
              </a:rPr>
              <a:t> </a:t>
            </a:r>
            <a:r>
              <a:rPr lang="de-DE" altLang="de-DE" sz="1200" dirty="0" err="1">
                <a:solidFill>
                  <a:srgbClr val="17365D"/>
                </a:solidFill>
              </a:rPr>
              <a:t>education</a:t>
            </a:r>
            <a:r>
              <a:rPr lang="de-DE" altLang="de-DE" sz="1200" dirty="0">
                <a:solidFill>
                  <a:srgbClr val="17365D"/>
                </a:solidFill>
              </a:rPr>
              <a:t>.</a:t>
            </a:r>
          </a:p>
          <a:p>
            <a:pPr marL="241294" indent="-241294">
              <a:lnSpc>
                <a:spcPct val="120000"/>
              </a:lnSpc>
            </a:pPr>
            <a:r>
              <a:rPr lang="de-DE" altLang="de-DE" sz="1200" dirty="0">
                <a:solidFill>
                  <a:srgbClr val="17365D"/>
                </a:solidFill>
              </a:rPr>
              <a:t>Sport, Education And Society, 23(8), 786–798.</a:t>
            </a:r>
          </a:p>
          <a:p>
            <a:pPr marL="241294" indent="-241294">
              <a:lnSpc>
                <a:spcPct val="120000"/>
              </a:lnSpc>
            </a:pPr>
            <a:endParaRPr lang="de-DE" altLang="de-DE" sz="200" dirty="0">
              <a:solidFill>
                <a:srgbClr val="17365D"/>
              </a:solidFill>
            </a:endParaRPr>
          </a:p>
          <a:p>
            <a:pPr marL="241294" indent="-241294">
              <a:lnSpc>
                <a:spcPct val="120000"/>
              </a:lnSpc>
            </a:pPr>
            <a:r>
              <a:rPr lang="en-US" altLang="de-DE" sz="1200" b="1" dirty="0">
                <a:solidFill>
                  <a:srgbClr val="17365D"/>
                </a:solidFill>
              </a:rPr>
              <a:t>Jayal, A.</a:t>
            </a:r>
            <a:r>
              <a:rPr lang="en-US" altLang="de-DE" sz="1200" dirty="0">
                <a:solidFill>
                  <a:srgbClr val="17365D"/>
                </a:solidFill>
              </a:rPr>
              <a:t>, McRobert, A., Oatley, G., &amp; O’Donoghue, P. (2018). </a:t>
            </a:r>
            <a:r>
              <a:rPr lang="de-DE" altLang="de-DE" sz="1200" dirty="0">
                <a:solidFill>
                  <a:srgbClr val="17365D"/>
                </a:solidFill>
              </a:rPr>
              <a:t>Sports Analytics. Routledge. </a:t>
            </a:r>
          </a:p>
          <a:p>
            <a:pPr marL="241294" indent="-241294">
              <a:lnSpc>
                <a:spcPct val="120000"/>
              </a:lnSpc>
            </a:pPr>
            <a:endParaRPr lang="de-DE" altLang="de-DE" sz="200" dirty="0">
              <a:solidFill>
                <a:srgbClr val="17365D"/>
              </a:solidFill>
            </a:endParaRPr>
          </a:p>
          <a:p>
            <a:pPr marL="241294" indent="-241294">
              <a:lnSpc>
                <a:spcPct val="120000"/>
              </a:lnSpc>
            </a:pPr>
            <a:r>
              <a:rPr lang="de-DE" altLang="de-DE" sz="1200" b="1" dirty="0">
                <a:solidFill>
                  <a:srgbClr val="17365D"/>
                </a:solidFill>
              </a:rPr>
              <a:t>Siewert, K.</a:t>
            </a:r>
            <a:r>
              <a:rPr lang="de-DE" altLang="de-DE" sz="1200" dirty="0">
                <a:solidFill>
                  <a:srgbClr val="17365D"/>
                </a:solidFill>
              </a:rPr>
              <a:t> &amp; Büning, C. (2023). Avatar-gestütztes Feedback in bewegungsbezogenen Bildungsangeboten auf Hochschulebene. </a:t>
            </a:r>
            <a:r>
              <a:rPr lang="en-US" altLang="de-DE" sz="1200" dirty="0" err="1">
                <a:solidFill>
                  <a:srgbClr val="17365D"/>
                </a:solidFill>
              </a:rPr>
              <a:t>Sportunterricht</a:t>
            </a:r>
            <a:r>
              <a:rPr lang="en-US" altLang="de-DE" sz="1200" dirty="0">
                <a:solidFill>
                  <a:srgbClr val="17365D"/>
                </a:solidFill>
              </a:rPr>
              <a:t>, 72 (2), 59-64. </a:t>
            </a:r>
          </a:p>
          <a:p>
            <a:pPr marL="241294" indent="-241294">
              <a:lnSpc>
                <a:spcPct val="120000"/>
              </a:lnSpc>
            </a:pPr>
            <a:endParaRPr lang="en-US" altLang="de-DE" sz="200" dirty="0">
              <a:solidFill>
                <a:srgbClr val="17365D"/>
              </a:solidFill>
            </a:endParaRPr>
          </a:p>
          <a:p>
            <a:pPr marL="241294" indent="-241294">
              <a:lnSpc>
                <a:spcPct val="120000"/>
              </a:lnSpc>
            </a:pPr>
            <a:r>
              <a:rPr lang="de-DE" altLang="de-DE" sz="1200" b="1" dirty="0">
                <a:solidFill>
                  <a:srgbClr val="17365D"/>
                </a:solidFill>
              </a:rPr>
              <a:t>Sun, H.</a:t>
            </a:r>
            <a:r>
              <a:rPr lang="de-DE" altLang="de-DE" sz="1200" dirty="0">
                <a:solidFill>
                  <a:srgbClr val="17365D"/>
                </a:solidFill>
              </a:rPr>
              <a:t> (2013). Impact </a:t>
            </a:r>
            <a:r>
              <a:rPr lang="de-DE" altLang="de-DE" sz="1200" dirty="0" err="1">
                <a:solidFill>
                  <a:srgbClr val="17365D"/>
                </a:solidFill>
              </a:rPr>
              <a:t>of</a:t>
            </a:r>
            <a:r>
              <a:rPr lang="de-DE" altLang="de-DE" sz="1200" dirty="0">
                <a:solidFill>
                  <a:srgbClr val="17365D"/>
                </a:solidFill>
              </a:rPr>
              <a:t> </a:t>
            </a:r>
            <a:r>
              <a:rPr lang="de-DE" altLang="de-DE" sz="1200" dirty="0" err="1">
                <a:solidFill>
                  <a:srgbClr val="17365D"/>
                </a:solidFill>
              </a:rPr>
              <a:t>exergames</a:t>
            </a:r>
            <a:r>
              <a:rPr lang="de-DE" altLang="de-DE" sz="1200" dirty="0">
                <a:solidFill>
                  <a:srgbClr val="17365D"/>
                </a:solidFill>
              </a:rPr>
              <a:t> on </a:t>
            </a:r>
            <a:r>
              <a:rPr lang="de-DE" altLang="de-DE" sz="1200" dirty="0" err="1">
                <a:solidFill>
                  <a:srgbClr val="17365D"/>
                </a:solidFill>
              </a:rPr>
              <a:t>physical</a:t>
            </a:r>
            <a:r>
              <a:rPr lang="de-DE" altLang="de-DE" sz="1200" dirty="0">
                <a:solidFill>
                  <a:srgbClr val="17365D"/>
                </a:solidFill>
              </a:rPr>
              <a:t> </a:t>
            </a:r>
            <a:r>
              <a:rPr lang="de-DE" altLang="de-DE" sz="1200" dirty="0" err="1">
                <a:solidFill>
                  <a:srgbClr val="17365D"/>
                </a:solidFill>
              </a:rPr>
              <a:t>activity</a:t>
            </a:r>
            <a:r>
              <a:rPr lang="de-DE" altLang="de-DE" sz="1200" dirty="0">
                <a:solidFill>
                  <a:srgbClr val="17365D"/>
                </a:solidFill>
              </a:rPr>
              <a:t> and </a:t>
            </a:r>
            <a:r>
              <a:rPr lang="de-DE" altLang="de-DE" sz="1200" dirty="0" err="1">
                <a:solidFill>
                  <a:srgbClr val="17365D"/>
                </a:solidFill>
              </a:rPr>
              <a:t>motivation</a:t>
            </a:r>
            <a:r>
              <a:rPr lang="de-DE" altLang="de-DE" sz="1200" dirty="0">
                <a:solidFill>
                  <a:srgbClr val="17365D"/>
                </a:solidFill>
              </a:rPr>
              <a:t> in </a:t>
            </a:r>
            <a:r>
              <a:rPr lang="de-DE" altLang="de-DE" sz="1200" dirty="0" err="1">
                <a:solidFill>
                  <a:srgbClr val="17365D"/>
                </a:solidFill>
              </a:rPr>
              <a:t>elementary</a:t>
            </a:r>
            <a:r>
              <a:rPr lang="de-DE" altLang="de-DE" sz="1200" dirty="0">
                <a:solidFill>
                  <a:srgbClr val="17365D"/>
                </a:solidFill>
              </a:rPr>
              <a:t> </a:t>
            </a:r>
            <a:r>
              <a:rPr lang="de-DE" altLang="de-DE" sz="1200" dirty="0" err="1">
                <a:solidFill>
                  <a:srgbClr val="17365D"/>
                </a:solidFill>
              </a:rPr>
              <a:t>school</a:t>
            </a:r>
            <a:r>
              <a:rPr lang="de-DE" altLang="de-DE" sz="1200" dirty="0">
                <a:solidFill>
                  <a:srgbClr val="17365D"/>
                </a:solidFill>
              </a:rPr>
              <a:t> </a:t>
            </a:r>
            <a:r>
              <a:rPr lang="de-DE" altLang="de-DE" sz="1200" dirty="0" err="1">
                <a:solidFill>
                  <a:srgbClr val="17365D"/>
                </a:solidFill>
              </a:rPr>
              <a:t>students</a:t>
            </a:r>
            <a:r>
              <a:rPr lang="de-DE" altLang="de-DE" sz="1200" dirty="0">
                <a:solidFill>
                  <a:srgbClr val="17365D"/>
                </a:solidFill>
              </a:rPr>
              <a:t>: a follow-</a:t>
            </a:r>
            <a:r>
              <a:rPr lang="de-DE" altLang="de-DE" sz="1200" dirty="0" err="1">
                <a:solidFill>
                  <a:srgbClr val="17365D"/>
                </a:solidFill>
              </a:rPr>
              <a:t>upstudy</a:t>
            </a:r>
            <a:r>
              <a:rPr lang="de-DE" altLang="de-DE" sz="1200" dirty="0">
                <a:solidFill>
                  <a:srgbClr val="17365D"/>
                </a:solidFill>
              </a:rPr>
              <a:t>. Journal </a:t>
            </a:r>
            <a:r>
              <a:rPr lang="de-DE" altLang="de-DE" sz="1200" dirty="0" err="1">
                <a:solidFill>
                  <a:srgbClr val="17365D"/>
                </a:solidFill>
              </a:rPr>
              <a:t>of</a:t>
            </a:r>
            <a:r>
              <a:rPr lang="de-DE" altLang="de-DE" sz="1200" dirty="0">
                <a:solidFill>
                  <a:srgbClr val="17365D"/>
                </a:solidFill>
              </a:rPr>
              <a:t> Sport and Health Science, 2(3),. 138–145</a:t>
            </a:r>
          </a:p>
          <a:p>
            <a:pPr marL="241294">
              <a:spcBef>
                <a:spcPts val="284"/>
              </a:spcBef>
            </a:pPr>
            <a:endParaRPr lang="de-DE" altLang="de-DE" sz="1333" dirty="0">
              <a:solidFill>
                <a:srgbClr val="17365D"/>
              </a:solidFill>
            </a:endParaRPr>
          </a:p>
        </p:txBody>
      </p:sp>
      <p:sp>
        <p:nvSpPr>
          <p:cNvPr id="2" name="Textfeld 1">
            <a:extLst>
              <a:ext uri="{FF2B5EF4-FFF2-40B4-BE49-F238E27FC236}">
                <a16:creationId xmlns:a16="http://schemas.microsoft.com/office/drawing/2014/main" id="{15B86D9A-FEAD-F2AE-E6E9-C68D297B71D1}"/>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15</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D1CD700E-7CD0-791B-68E4-4E839D2D95AE}"/>
              </a:ext>
            </a:extLst>
          </p:cNvPr>
          <p:cNvSpPr txBox="1"/>
          <p:nvPr/>
        </p:nvSpPr>
        <p:spPr>
          <a:xfrm>
            <a:off x="311390" y="1311870"/>
            <a:ext cx="3829906"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5" name="Grafik 4">
            <a:extLst>
              <a:ext uri="{FF2B5EF4-FFF2-40B4-BE49-F238E27FC236}">
                <a16:creationId xmlns:a16="http://schemas.microsoft.com/office/drawing/2014/main" id="{7A01400D-6BDF-BB5F-A1A4-6CE7ABFF2F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207" y="209085"/>
            <a:ext cx="2835258" cy="1258824"/>
          </a:xfrm>
          <a:prstGeom prst="rect">
            <a:avLst/>
          </a:prstGeom>
        </p:spPr>
      </p:pic>
      <p:sp>
        <p:nvSpPr>
          <p:cNvPr id="6" name="Textfeld 5">
            <a:extLst>
              <a:ext uri="{FF2B5EF4-FFF2-40B4-BE49-F238E27FC236}">
                <a16:creationId xmlns:a16="http://schemas.microsoft.com/office/drawing/2014/main" id="{7ACE5A70-8C7C-0BD0-2D8D-A9192DA53862}"/>
              </a:ext>
            </a:extLst>
          </p:cNvPr>
          <p:cNvSpPr txBox="1"/>
          <p:nvPr/>
        </p:nvSpPr>
        <p:spPr>
          <a:xfrm>
            <a:off x="315794" y="2235200"/>
            <a:ext cx="4518112" cy="1477328"/>
          </a:xfrm>
          <a:prstGeom prst="rect">
            <a:avLst/>
          </a:prstGeom>
          <a:noFill/>
        </p:spPr>
        <p:txBody>
          <a:bodyPr wrap="square" rtlCol="0">
            <a:spAutoFit/>
          </a:bodyPr>
          <a:lstStyle/>
          <a:p>
            <a:r>
              <a:rPr lang="de-DE" b="1" dirty="0"/>
              <a:t>UrheberInnen :</a:t>
            </a:r>
            <a:br>
              <a:rPr lang="de-DE" b="1" dirty="0"/>
            </a:br>
            <a:r>
              <a:rPr lang="de-DE" b="1" dirty="0"/>
              <a:t>Univ.-Prof.in Dr.in Claudia Steinberg</a:t>
            </a:r>
          </a:p>
          <a:p>
            <a:r>
              <a:rPr lang="de-DE" b="1" dirty="0"/>
              <a:t>Rachel </a:t>
            </a:r>
            <a:r>
              <a:rPr lang="de-DE" b="1" dirty="0" err="1"/>
              <a:t>Wittschier</a:t>
            </a:r>
            <a:endParaRPr lang="de-DE" b="1" dirty="0"/>
          </a:p>
          <a:p>
            <a:r>
              <a:rPr lang="de-DE" b="1" dirty="0"/>
              <a:t>Mira Müller</a:t>
            </a:r>
          </a:p>
          <a:p>
            <a:r>
              <a:rPr lang="de-DE" b="1" dirty="0"/>
              <a:t>Dr. Christian Büning</a:t>
            </a:r>
            <a:endParaRPr lang="de-DE" dirty="0"/>
          </a:p>
        </p:txBody>
      </p:sp>
      <p:pic>
        <p:nvPicPr>
          <p:cNvPr id="7" name="Grafik 6">
            <a:extLst>
              <a:ext uri="{FF2B5EF4-FFF2-40B4-BE49-F238E27FC236}">
                <a16:creationId xmlns:a16="http://schemas.microsoft.com/office/drawing/2014/main" id="{F468A9DB-EBFF-62C7-7769-6DEFAB85B2C2}"/>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7566247" y="6023524"/>
            <a:ext cx="2796369" cy="608671"/>
          </a:xfrm>
          <a:prstGeom prst="rect">
            <a:avLst/>
          </a:prstGeom>
        </p:spPr>
      </p:pic>
      <p:pic>
        <p:nvPicPr>
          <p:cNvPr id="8" name="Grafik 7">
            <a:extLst>
              <a:ext uri="{FF2B5EF4-FFF2-40B4-BE49-F238E27FC236}">
                <a16:creationId xmlns:a16="http://schemas.microsoft.com/office/drawing/2014/main" id="{DFA9363E-4720-6FA7-268A-9C10048015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7359" y="5976712"/>
            <a:ext cx="2463937" cy="734568"/>
          </a:xfrm>
          <a:prstGeom prst="rect">
            <a:avLst/>
          </a:prstGeom>
        </p:spPr>
      </p:pic>
      <p:pic>
        <p:nvPicPr>
          <p:cNvPr id="9" name="Picture 2">
            <a:extLst>
              <a:ext uri="{FF2B5EF4-FFF2-40B4-BE49-F238E27FC236}">
                <a16:creationId xmlns:a16="http://schemas.microsoft.com/office/drawing/2014/main" id="{217A705A-BD84-4237-BAA8-BEB6EA772F4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16944" y="5991950"/>
            <a:ext cx="2954806" cy="734568"/>
          </a:xfrm>
          <a:prstGeom prst="rect">
            <a:avLst/>
          </a:prstGeom>
          <a:noFill/>
          <a:extLst>
            <a:ext uri="{909E8E84-426E-40DD-AFC4-6F175D3DCCD1}">
              <a14:hiddenFill xmlns:a14="http://schemas.microsoft.com/office/drawing/2010/main">
                <a:solidFill>
                  <a:srgbClr val="FFFFFF"/>
                </a:solidFill>
              </a14:hiddenFill>
            </a:ext>
          </a:extLst>
        </p:spPr>
      </p:pic>
      <p:pic>
        <p:nvPicPr>
          <p:cNvPr id="10" name="Grafik 9">
            <a:extLst>
              <a:ext uri="{FF2B5EF4-FFF2-40B4-BE49-F238E27FC236}">
                <a16:creationId xmlns:a16="http://schemas.microsoft.com/office/drawing/2014/main" id="{620F4ED4-1B5A-C656-B929-64C2C4EE04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23463" y="5913961"/>
            <a:ext cx="1601280" cy="827859"/>
          </a:xfrm>
          <a:prstGeom prst="rect">
            <a:avLst/>
          </a:prstGeom>
        </p:spPr>
      </p:pic>
      <p:pic>
        <p:nvPicPr>
          <p:cNvPr id="11" name="Picture 6">
            <a:extLst>
              <a:ext uri="{FF2B5EF4-FFF2-40B4-BE49-F238E27FC236}">
                <a16:creationId xmlns:a16="http://schemas.microsoft.com/office/drawing/2014/main" id="{1B7CDD1A-E763-541D-8FE4-862D52DA80F8}"/>
              </a:ext>
            </a:extLst>
          </p:cNvPr>
          <p:cNvPicPr>
            <a:picLocks noChangeAspect="1" noChangeArrowheads="1"/>
          </p:cNvPicPr>
          <p:nvPr/>
        </p:nvPicPr>
        <p:blipFill>
          <a:blip r:embed="rId8">
            <a:alphaModFix amt="59000"/>
            <a:extLst>
              <a:ext uri="{28A0092B-C50C-407E-A947-70E740481C1C}">
                <a14:useLocalDpi xmlns:a14="http://schemas.microsoft.com/office/drawing/2010/main" val="0"/>
              </a:ext>
            </a:extLst>
          </a:blip>
          <a:srcRect/>
          <a:stretch>
            <a:fillRect/>
          </a:stretch>
        </p:blipFill>
        <p:spPr bwMode="auto">
          <a:xfrm>
            <a:off x="7358095" y="0"/>
            <a:ext cx="4833905" cy="3376291"/>
          </a:xfrm>
          <a:prstGeom prst="rect">
            <a:avLst/>
          </a:prstGeom>
          <a:solidFill>
            <a:srgbClr val="EDEDED"/>
          </a:solidFill>
          <a:ln>
            <a:noFill/>
          </a:ln>
          <a:effectLst/>
          <a:extLst>
            <a:ext uri="{91240B29-F687-4F45-9708-019B960494DF}">
              <a14:hiddenLine xmlns:a14="http://schemas.microsoft.com/office/drawing/2010/main" w="88920" cap="flat">
                <a:solidFill>
                  <a:srgbClr val="3465A4"/>
                </a:solidFill>
                <a:round/>
                <a:headEnd/>
                <a:tailEnd/>
              </a14:hiddenLine>
            </a:ext>
          </a:extLst>
        </p:spPr>
      </p:pic>
      <p:sp>
        <p:nvSpPr>
          <p:cNvPr id="12" name="Textfeld 11">
            <a:extLst>
              <a:ext uri="{FF2B5EF4-FFF2-40B4-BE49-F238E27FC236}">
                <a16:creationId xmlns:a16="http://schemas.microsoft.com/office/drawing/2014/main" id="{4599A3EE-8191-47A7-8933-5D4E6F097C93}"/>
              </a:ext>
            </a:extLst>
          </p:cNvPr>
          <p:cNvSpPr txBox="1"/>
          <p:nvPr/>
        </p:nvSpPr>
        <p:spPr>
          <a:xfrm>
            <a:off x="7247294" y="3481710"/>
            <a:ext cx="1717137" cy="276999"/>
          </a:xfrm>
          <a:prstGeom prst="rect">
            <a:avLst/>
          </a:prstGeom>
          <a:noFill/>
        </p:spPr>
        <p:txBody>
          <a:bodyPr wrap="none" rtlCol="0">
            <a:spAutoFit/>
          </a:bodyPr>
          <a:lstStyle/>
          <a:p>
            <a:r>
              <a:rPr lang="de-DE" sz="1200" dirty="0"/>
              <a:t>Abb.: eigene Darstellung</a:t>
            </a:r>
          </a:p>
        </p:txBody>
      </p:sp>
      <p:sp>
        <p:nvSpPr>
          <p:cNvPr id="2" name="Textfeld 1">
            <a:extLst>
              <a:ext uri="{FF2B5EF4-FFF2-40B4-BE49-F238E27FC236}">
                <a16:creationId xmlns:a16="http://schemas.microsoft.com/office/drawing/2014/main" id="{060B51AB-569F-442D-872E-C530AB1A1064}"/>
              </a:ext>
            </a:extLst>
          </p:cNvPr>
          <p:cNvSpPr txBox="1"/>
          <p:nvPr/>
        </p:nvSpPr>
        <p:spPr>
          <a:xfrm>
            <a:off x="311390" y="4115142"/>
            <a:ext cx="10741797" cy="1866537"/>
          </a:xfrm>
          <a:prstGeom prst="rect">
            <a:avLst/>
          </a:prstGeom>
          <a:noFill/>
        </p:spPr>
        <p:txBody>
          <a:bodyPr wrap="square" rtlCol="0">
            <a:spAutoFit/>
          </a:bodyPr>
          <a:lstStyle/>
          <a:p>
            <a:pPr>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„Blick unter die Haut -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digital:bewegt</a:t>
            </a:r>
            <a:r>
              <a:rPr lang="de-DE" sz="1100" dirty="0">
                <a:effectLst/>
                <a:latin typeface="Calibri" panose="020F0502020204030204" pitchFamily="34" charset="0"/>
                <a:ea typeface="Calibri" panose="020F0502020204030204" pitchFamily="34" charset="0"/>
                <a:cs typeface="Times New Roman" panose="02020603050405020304" pitchFamily="18" charset="0"/>
              </a:rPr>
              <a:t> im Sportunterricht“ und die zugehörigen Materialien sind lizensiert unter der Creative Commons Namensnennung 4.0 International Lizenz (CC BY 4.0): </a:t>
            </a:r>
            <a:r>
              <a:rPr lang="de-DE" sz="11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9"/>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a:p>
            <a:pPr>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Bitte zitieren Sie das Konzept wie folgt: </a:t>
            </a:r>
          </a:p>
          <a:p>
            <a:pPr>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Steinberg, C.,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Wittschier</a:t>
            </a:r>
            <a:r>
              <a:rPr lang="de-DE" sz="1100" dirty="0">
                <a:effectLst/>
                <a:latin typeface="Calibri" panose="020F0502020204030204" pitchFamily="34" charset="0"/>
                <a:ea typeface="Calibri" panose="020F0502020204030204" pitchFamily="34" charset="0"/>
                <a:cs typeface="Times New Roman" panose="02020603050405020304" pitchFamily="18" charset="0"/>
              </a:rPr>
              <a:t>, R., Müller M., Büning, C. (2026). Blick unter die Haut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digital:bewegt</a:t>
            </a:r>
            <a:r>
              <a:rPr lang="de-DE" sz="1100" dirty="0">
                <a:effectLst/>
                <a:latin typeface="Calibri" panose="020F0502020204030204" pitchFamily="34" charset="0"/>
                <a:ea typeface="Calibri" panose="020F0502020204030204" pitchFamily="34" charset="0"/>
                <a:cs typeface="Times New Roman" panose="02020603050405020304" pitchFamily="18" charset="0"/>
              </a:rPr>
              <a:t> im Sportunterricht. Fortbildungs- und Unterrichtskonzept. Wir lernen Online. </a:t>
            </a:r>
            <a:r>
              <a:rPr lang="de-DE" sz="1100" u="none" strike="noStrike" dirty="0">
                <a:effectLst/>
                <a:latin typeface="Calibri" panose="020F0502020204030204" pitchFamily="34" charset="0"/>
                <a:ea typeface="Calibri" panose="020F0502020204030204" pitchFamily="34" charset="0"/>
                <a:cs typeface="Calibri" panose="020F0502020204030204" pitchFamily="34" charset="0"/>
                <a:hlinkClick r:id="rId10"/>
              </a:rPr>
              <a:t>https://redaktion.openeduhub.net/edu-sharing/components/render/64b68c19-23c6-486d-b68c-1923c6486d9d</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pic>
        <p:nvPicPr>
          <p:cNvPr id="13" name="Grafik 12" descr="Ein Bild, das Symbol, Screenshot, Billardkugel enthält.&#10;&#10;KI-generierte Inhalte können fehlerhaft sein.">
            <a:extLst>
              <a:ext uri="{FF2B5EF4-FFF2-40B4-BE49-F238E27FC236}">
                <a16:creationId xmlns:a16="http://schemas.microsoft.com/office/drawing/2014/main" id="{85B84B85-1FC3-4A84-B7CA-B138EEAA905E}"/>
              </a:ext>
            </a:extLst>
          </p:cNvPr>
          <p:cNvPicPr/>
          <p:nvPr/>
        </p:nvPicPr>
        <p:blipFill>
          <a:blip r:embed="rId11" cstate="print">
            <a:extLst>
              <a:ext uri="{28A0092B-C50C-407E-A947-70E740481C1C}">
                <a14:useLocalDpi xmlns:a14="http://schemas.microsoft.com/office/drawing/2010/main" val="0"/>
              </a:ext>
            </a:extLst>
          </a:blip>
          <a:stretch>
            <a:fillRect/>
          </a:stretch>
        </p:blipFill>
        <p:spPr>
          <a:xfrm>
            <a:off x="372348" y="5668202"/>
            <a:ext cx="892883" cy="334399"/>
          </a:xfrm>
          <a:prstGeom prst="rect">
            <a:avLst/>
          </a:prstGeom>
        </p:spPr>
      </p:pic>
    </p:spTree>
    <p:extLst>
      <p:ext uri="{BB962C8B-B14F-4D97-AF65-F5344CB8AC3E}">
        <p14:creationId xmlns:p14="http://schemas.microsoft.com/office/powerpoint/2010/main" val="2901678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1D983692-A212-FC4F-07FE-40174AEE1EB4}"/>
              </a:ext>
            </a:extLst>
          </p:cNvPr>
          <p:cNvSpPr txBox="1">
            <a:spLocks noChangeArrowheads="1"/>
          </p:cNvSpPr>
          <p:nvPr/>
        </p:nvSpPr>
        <p:spPr bwMode="auto">
          <a:xfrm>
            <a:off x="624418" y="587526"/>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Agenda</a:t>
            </a:r>
            <a:endParaRPr lang="de-DE" altLang="de-DE" sz="2133" b="1" dirty="0">
              <a:solidFill>
                <a:srgbClr val="17365D"/>
              </a:solidFill>
            </a:endParaRPr>
          </a:p>
        </p:txBody>
      </p:sp>
      <p:sp>
        <p:nvSpPr>
          <p:cNvPr id="40961" name="Text Box 1">
            <a:extLst>
              <a:ext uri="{FF2B5EF4-FFF2-40B4-BE49-F238E27FC236}">
                <a16:creationId xmlns:a16="http://schemas.microsoft.com/office/drawing/2014/main" id="{68B1C19A-3142-FEB9-7BF2-628E8500D7BE}"/>
              </a:ext>
            </a:extLst>
          </p:cNvPr>
          <p:cNvSpPr txBox="1">
            <a:spLocks noChangeArrowheads="1"/>
          </p:cNvSpPr>
          <p:nvPr/>
        </p:nvSpPr>
        <p:spPr bwMode="auto">
          <a:xfrm>
            <a:off x="624418" y="1847246"/>
            <a:ext cx="10943167" cy="4030133"/>
          </a:xfrm>
          <a:prstGeom prst="rect">
            <a:avLst/>
          </a:prstGeom>
          <a:noFill/>
          <a:ln w="9525" cap="flat">
            <a:no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marL="342900" indent="-342900">
              <a:spcBef>
                <a:spcPts val="500"/>
              </a:spcBef>
              <a:buFont typeface="Wingdings" panose="05000000000000000000" pitchFamily="2" charset="2"/>
              <a:buChar char="§"/>
            </a:pPr>
            <a:r>
              <a:rPr lang="de-DE" altLang="de-DE" sz="2800" dirty="0">
                <a:solidFill>
                  <a:srgbClr val="17365D"/>
                </a:solidFill>
              </a:rPr>
              <a:t>Bewegungsanalyse mittels </a:t>
            </a:r>
            <a:r>
              <a:rPr lang="de-DE" altLang="de-DE" sz="2800" dirty="0" err="1">
                <a:solidFill>
                  <a:srgbClr val="17365D"/>
                </a:solidFill>
              </a:rPr>
              <a:t>makerbasierter</a:t>
            </a:r>
            <a:r>
              <a:rPr lang="de-DE" altLang="de-DE" sz="2800" dirty="0">
                <a:solidFill>
                  <a:srgbClr val="17365D"/>
                </a:solidFill>
              </a:rPr>
              <a:t> oder </a:t>
            </a:r>
            <a:r>
              <a:rPr lang="de-DE" altLang="de-DE" sz="2800" dirty="0" err="1">
                <a:solidFill>
                  <a:srgbClr val="17365D"/>
                </a:solidFill>
              </a:rPr>
              <a:t>makerloser</a:t>
            </a:r>
            <a:r>
              <a:rPr lang="de-DE" altLang="de-DE" sz="2800" dirty="0">
                <a:solidFill>
                  <a:srgbClr val="17365D"/>
                </a:solidFill>
              </a:rPr>
              <a:t> Systeme</a:t>
            </a:r>
          </a:p>
          <a:p>
            <a:pPr marL="342900" indent="-342900">
              <a:spcBef>
                <a:spcPts val="500"/>
              </a:spcBef>
              <a:buFont typeface="Wingdings" panose="05000000000000000000" pitchFamily="2" charset="2"/>
              <a:buChar char="§"/>
            </a:pPr>
            <a:r>
              <a:rPr lang="de-DE" altLang="de-DE" sz="2800" dirty="0">
                <a:solidFill>
                  <a:srgbClr val="17365D"/>
                </a:solidFill>
              </a:rPr>
              <a:t>Automatische und KI-basierte Erfassung menschlicher Bewegung</a:t>
            </a:r>
          </a:p>
          <a:p>
            <a:pPr marL="342900" indent="-342900">
              <a:spcBef>
                <a:spcPts val="500"/>
              </a:spcBef>
              <a:buFont typeface="Wingdings" panose="05000000000000000000" pitchFamily="2" charset="2"/>
              <a:buChar char="§"/>
            </a:pPr>
            <a:r>
              <a:rPr lang="de-DE" altLang="de-DE" sz="2800" dirty="0">
                <a:solidFill>
                  <a:srgbClr val="17365D"/>
                </a:solidFill>
              </a:rPr>
              <a:t>Vorteile Avatar-basierter Visualisierung</a:t>
            </a:r>
          </a:p>
          <a:p>
            <a:pPr marL="342900" indent="-342900">
              <a:spcBef>
                <a:spcPts val="500"/>
              </a:spcBef>
              <a:buFont typeface="Wingdings" panose="05000000000000000000" pitchFamily="2" charset="2"/>
              <a:buChar char="§"/>
            </a:pPr>
            <a:r>
              <a:rPr lang="de-DE" altLang="de-DE" sz="2800" dirty="0">
                <a:solidFill>
                  <a:srgbClr val="17365D"/>
                </a:solidFill>
              </a:rPr>
              <a:t>Relevanz für den Sportunterricht und die Sportlehrer*</a:t>
            </a:r>
            <a:r>
              <a:rPr lang="de-DE" altLang="de-DE" sz="2800" dirty="0" err="1">
                <a:solidFill>
                  <a:srgbClr val="17365D"/>
                </a:solidFill>
              </a:rPr>
              <a:t>innenbildung</a:t>
            </a:r>
            <a:endParaRPr lang="de-DE" altLang="de-DE" sz="2800" dirty="0">
              <a:solidFill>
                <a:srgbClr val="17365D"/>
              </a:solidFill>
            </a:endParaRPr>
          </a:p>
          <a:p>
            <a:pPr marL="342900" indent="-342900">
              <a:spcBef>
                <a:spcPts val="500"/>
              </a:spcBef>
              <a:buFont typeface="Wingdings" panose="05000000000000000000" pitchFamily="2" charset="2"/>
              <a:buChar char="§"/>
            </a:pPr>
            <a:r>
              <a:rPr lang="de-DE" altLang="de-DE" sz="2800" dirty="0">
                <a:solidFill>
                  <a:srgbClr val="17365D"/>
                </a:solidFill>
              </a:rPr>
              <a:t>Beispiel: Studie zur Unterstützung von Lernprozessen</a:t>
            </a:r>
          </a:p>
          <a:p>
            <a:pPr marL="342900" indent="-342900">
              <a:spcBef>
                <a:spcPts val="500"/>
              </a:spcBef>
              <a:buFont typeface="Wingdings" panose="05000000000000000000" pitchFamily="2" charset="2"/>
              <a:buChar char="§"/>
            </a:pPr>
            <a:r>
              <a:rPr lang="de-DE" altLang="de-DE" sz="2800" dirty="0">
                <a:solidFill>
                  <a:srgbClr val="17365D"/>
                </a:solidFill>
              </a:rPr>
              <a:t>Ausblick</a:t>
            </a:r>
          </a:p>
          <a:p>
            <a:pPr marL="342900" indent="-342900">
              <a:spcBef>
                <a:spcPts val="500"/>
              </a:spcBef>
              <a:buFont typeface="Wingdings" panose="05000000000000000000" pitchFamily="2" charset="2"/>
              <a:buChar char="§"/>
            </a:pPr>
            <a:endParaRPr lang="de-DE" altLang="de-DE" sz="2800" dirty="0">
              <a:solidFill>
                <a:srgbClr val="17365D"/>
              </a:solidFill>
            </a:endParaRPr>
          </a:p>
          <a:p>
            <a:pPr>
              <a:spcBef>
                <a:spcPts val="500"/>
              </a:spcBef>
            </a:pPr>
            <a:endParaRPr lang="de-DE" altLang="de-DE" sz="1333" dirty="0">
              <a:solidFill>
                <a:srgbClr val="17365D"/>
              </a:solidFill>
            </a:endParaRPr>
          </a:p>
        </p:txBody>
      </p:sp>
      <p:sp>
        <p:nvSpPr>
          <p:cNvPr id="3" name="Textfeld 2">
            <a:extLst>
              <a:ext uri="{FF2B5EF4-FFF2-40B4-BE49-F238E27FC236}">
                <a16:creationId xmlns:a16="http://schemas.microsoft.com/office/drawing/2014/main" id="{076623E4-2293-3A20-512A-17006E871159}"/>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a:t>
            </a:r>
          </a:p>
        </p:txBody>
      </p:sp>
      <p:pic>
        <p:nvPicPr>
          <p:cNvPr id="5" name="Grafik 4" descr="Ein Bild, das Symbol, Screenshot, Billardkugel enthält.&#10;&#10;KI-generierte Inhalte können fehlerhaft sein.">
            <a:extLst>
              <a:ext uri="{FF2B5EF4-FFF2-40B4-BE49-F238E27FC236}">
                <a16:creationId xmlns:a16="http://schemas.microsoft.com/office/drawing/2014/main" id="{B70ED422-954B-4F68-ABA2-19BC92A60B8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extLst>
      <p:ext uri="{BB962C8B-B14F-4D97-AF65-F5344CB8AC3E}">
        <p14:creationId xmlns:p14="http://schemas.microsoft.com/office/powerpoint/2010/main" val="300493753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1D983692-A212-FC4F-07FE-40174AEE1EB4}"/>
              </a:ext>
            </a:extLst>
          </p:cNvPr>
          <p:cNvSpPr txBox="1">
            <a:spLocks noChangeArrowheads="1"/>
          </p:cNvSpPr>
          <p:nvPr/>
        </p:nvSpPr>
        <p:spPr bwMode="auto">
          <a:xfrm>
            <a:off x="624418" y="587526"/>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Bewegungsanalysen </a:t>
            </a:r>
            <a:r>
              <a:rPr lang="de-DE" altLang="de-DE" sz="2133" b="1" dirty="0">
                <a:solidFill>
                  <a:srgbClr val="17365D"/>
                </a:solidFill>
              </a:rPr>
              <a:t>(</a:t>
            </a:r>
            <a:r>
              <a:rPr lang="de-DE" altLang="de-DE" sz="2133" b="1" dirty="0" err="1">
                <a:solidFill>
                  <a:srgbClr val="17365D"/>
                </a:solidFill>
              </a:rPr>
              <a:t>markerbasierend</a:t>
            </a:r>
            <a:r>
              <a:rPr lang="de-DE" altLang="de-DE" sz="2133" b="1" dirty="0">
                <a:solidFill>
                  <a:srgbClr val="17365D"/>
                </a:solidFill>
              </a:rPr>
              <a:t> vs. </a:t>
            </a:r>
            <a:r>
              <a:rPr lang="de-DE" altLang="de-DE" sz="2133" b="1" dirty="0" err="1">
                <a:solidFill>
                  <a:srgbClr val="17365D"/>
                </a:solidFill>
              </a:rPr>
              <a:t>markerlos</a:t>
            </a:r>
            <a:r>
              <a:rPr lang="de-DE" altLang="de-DE" sz="2133" b="1" dirty="0">
                <a:solidFill>
                  <a:srgbClr val="17365D"/>
                </a:solidFill>
              </a:rPr>
              <a:t>)</a:t>
            </a:r>
          </a:p>
        </p:txBody>
      </p:sp>
      <p:sp>
        <p:nvSpPr>
          <p:cNvPr id="40961" name="Text Box 1">
            <a:extLst>
              <a:ext uri="{FF2B5EF4-FFF2-40B4-BE49-F238E27FC236}">
                <a16:creationId xmlns:a16="http://schemas.microsoft.com/office/drawing/2014/main" id="{68B1C19A-3142-FEB9-7BF2-628E8500D7BE}"/>
              </a:ext>
            </a:extLst>
          </p:cNvPr>
          <p:cNvSpPr txBox="1">
            <a:spLocks noChangeArrowheads="1"/>
          </p:cNvSpPr>
          <p:nvPr/>
        </p:nvSpPr>
        <p:spPr bwMode="auto">
          <a:xfrm>
            <a:off x="624418" y="1814589"/>
            <a:ext cx="10943167" cy="4030133"/>
          </a:xfrm>
          <a:prstGeom prst="rect">
            <a:avLst/>
          </a:prstGeom>
          <a:noFill/>
          <a:ln w="9525" cap="flat">
            <a:no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dirty="0">
                <a:solidFill>
                  <a:srgbClr val="17365D"/>
                </a:solidFill>
              </a:rPr>
              <a:t>Einsatz von Videoanalysen im Kontext Bewegungslernen </a:t>
            </a:r>
          </a:p>
          <a:p>
            <a:pPr>
              <a:spcBef>
                <a:spcPts val="500"/>
              </a:spcBef>
            </a:pPr>
            <a:r>
              <a:rPr lang="de-DE" altLang="de-DE" sz="1333" dirty="0">
                <a:solidFill>
                  <a:srgbClr val="17365D"/>
                </a:solidFill>
              </a:rPr>
              <a:t>(Pyle &amp; Esslinger, 2013; </a:t>
            </a:r>
            <a:r>
              <a:rPr lang="de-DE" altLang="de-DE" sz="1333" dirty="0" err="1">
                <a:solidFill>
                  <a:srgbClr val="17365D"/>
                </a:solidFill>
              </a:rPr>
              <a:t>Railoa</a:t>
            </a:r>
            <a:r>
              <a:rPr lang="de-DE" altLang="de-DE" sz="1333" dirty="0">
                <a:solidFill>
                  <a:srgbClr val="17365D"/>
                </a:solidFill>
              </a:rPr>
              <a:t>, </a:t>
            </a:r>
            <a:r>
              <a:rPr lang="de-DE" altLang="de-DE" sz="1333" dirty="0" err="1">
                <a:solidFill>
                  <a:srgbClr val="17365D"/>
                </a:solidFill>
              </a:rPr>
              <a:t>Giugno</a:t>
            </a:r>
            <a:r>
              <a:rPr lang="de-DE" altLang="de-DE" sz="1333" dirty="0">
                <a:solidFill>
                  <a:srgbClr val="17365D"/>
                </a:solidFill>
              </a:rPr>
              <a:t> &amp; Napolitano, 2014; Ruzicka &amp; </a:t>
            </a:r>
            <a:r>
              <a:rPr lang="de-DE" altLang="de-DE" sz="1333" dirty="0" err="1">
                <a:solidFill>
                  <a:srgbClr val="17365D"/>
                </a:solidFill>
              </a:rPr>
              <a:t>Milova</a:t>
            </a:r>
            <a:r>
              <a:rPr lang="de-DE" altLang="de-DE" sz="1333" dirty="0">
                <a:solidFill>
                  <a:srgbClr val="17365D"/>
                </a:solidFill>
              </a:rPr>
              <a:t>, 2019)</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Relevanz (teil-)automatisierter Systeme zur Feedbackgenerierung</a:t>
            </a:r>
          </a:p>
          <a:p>
            <a:pPr>
              <a:spcBef>
                <a:spcPts val="284"/>
              </a:spcBef>
            </a:pPr>
            <a:r>
              <a:rPr lang="de-DE" altLang="de-DE" sz="1333" dirty="0">
                <a:solidFill>
                  <a:srgbClr val="17365D"/>
                </a:solidFill>
              </a:rPr>
              <a:t>(</a:t>
            </a:r>
            <a:r>
              <a:rPr lang="de-DE" altLang="de-DE" sz="1333" dirty="0" err="1">
                <a:solidFill>
                  <a:srgbClr val="17365D"/>
                </a:solidFill>
              </a:rPr>
              <a:t>Turmo</a:t>
            </a:r>
            <a:r>
              <a:rPr lang="de-DE" altLang="de-DE" sz="1333" dirty="0">
                <a:solidFill>
                  <a:srgbClr val="17365D"/>
                </a:solidFill>
              </a:rPr>
              <a:t> Vidal et al. 2023; </a:t>
            </a:r>
            <a:r>
              <a:rPr lang="de-DE" altLang="de-DE" sz="1333" dirty="0" err="1">
                <a:solidFill>
                  <a:srgbClr val="17365D"/>
                </a:solidFill>
              </a:rPr>
              <a:t>Jayal</a:t>
            </a:r>
            <a:r>
              <a:rPr lang="de-DE" altLang="de-DE" sz="1333" dirty="0">
                <a:solidFill>
                  <a:srgbClr val="17365D"/>
                </a:solidFill>
              </a:rPr>
              <a:t> et al. 2018; Siewert &amp; Büning 2023)</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Reduktion der Bewegungszeit durch den Einsatz digitaler Medien </a:t>
            </a:r>
          </a:p>
          <a:p>
            <a:pPr>
              <a:spcBef>
                <a:spcPts val="500"/>
              </a:spcBef>
            </a:pPr>
            <a:r>
              <a:rPr lang="de-DE" altLang="de-DE" sz="1333" dirty="0">
                <a:solidFill>
                  <a:srgbClr val="17365D"/>
                </a:solidFill>
              </a:rPr>
              <a:t>(Sargent &amp; Calderón, 2021)</a:t>
            </a:r>
          </a:p>
        </p:txBody>
      </p:sp>
      <p:sp>
        <p:nvSpPr>
          <p:cNvPr id="3" name="Textfeld 2">
            <a:extLst>
              <a:ext uri="{FF2B5EF4-FFF2-40B4-BE49-F238E27FC236}">
                <a16:creationId xmlns:a16="http://schemas.microsoft.com/office/drawing/2014/main" id="{076623E4-2293-3A20-512A-17006E871159}"/>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a:t>
            </a:r>
          </a:p>
        </p:txBody>
      </p:sp>
      <p:pic>
        <p:nvPicPr>
          <p:cNvPr id="5" name="Grafik 4" descr="Ein Bild, das Symbol, Screenshot, Billardkugel enthält.&#10;&#10;KI-generierte Inhalte können fehlerhaft sein.">
            <a:extLst>
              <a:ext uri="{FF2B5EF4-FFF2-40B4-BE49-F238E27FC236}">
                <a16:creationId xmlns:a16="http://schemas.microsoft.com/office/drawing/2014/main" id="{4AEEA91A-F853-481F-BB65-64C0C2E9241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4417" y="6280522"/>
            <a:ext cx="892883" cy="334399"/>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a:extLst>
              <a:ext uri="{FF2B5EF4-FFF2-40B4-BE49-F238E27FC236}">
                <a16:creationId xmlns:a16="http://schemas.microsoft.com/office/drawing/2014/main" id="{CBCA6BBC-8B78-2DBB-2173-7ABA3F64100E}"/>
              </a:ext>
            </a:extLst>
          </p:cNvPr>
          <p:cNvSpPr txBox="1">
            <a:spLocks noChangeArrowheads="1"/>
          </p:cNvSpPr>
          <p:nvPr/>
        </p:nvSpPr>
        <p:spPr bwMode="auto">
          <a:xfrm>
            <a:off x="624418" y="1843618"/>
            <a:ext cx="7103533"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dirty="0">
                <a:solidFill>
                  <a:srgbClr val="17365D"/>
                </a:solidFill>
              </a:rPr>
              <a:t>Grenzen </a:t>
            </a:r>
            <a:r>
              <a:rPr lang="de-DE" altLang="de-DE" sz="2400" dirty="0" err="1">
                <a:solidFill>
                  <a:srgbClr val="17365D"/>
                </a:solidFill>
              </a:rPr>
              <a:t>markerbasierter</a:t>
            </a:r>
            <a:r>
              <a:rPr lang="de-DE" altLang="de-DE" sz="2400" dirty="0">
                <a:solidFill>
                  <a:srgbClr val="17365D"/>
                </a:solidFill>
              </a:rPr>
              <a:t> Bewegungsanalysen </a:t>
            </a:r>
          </a:p>
          <a:p>
            <a:pPr>
              <a:spcBef>
                <a:spcPts val="500"/>
              </a:spcBef>
            </a:pPr>
            <a:r>
              <a:rPr lang="de-DE" altLang="de-DE" sz="2400" dirty="0">
                <a:solidFill>
                  <a:srgbClr val="17365D"/>
                </a:solidFill>
              </a:rPr>
              <a:t>im Kontext des Schulsports </a:t>
            </a:r>
            <a:r>
              <a:rPr lang="de-DE" altLang="de-DE" sz="1333" dirty="0">
                <a:solidFill>
                  <a:srgbClr val="17365D"/>
                </a:solidFill>
              </a:rPr>
              <a:t>(Büning &amp; Wirth, 2024)</a:t>
            </a:r>
          </a:p>
          <a:p>
            <a:pPr>
              <a:spcBef>
                <a:spcPts val="333"/>
              </a:spcBef>
            </a:pPr>
            <a:endParaRPr lang="de-DE" altLang="de-DE" sz="1600" dirty="0">
              <a:solidFill>
                <a:srgbClr val="17365D"/>
              </a:solidFill>
            </a:endParaRPr>
          </a:p>
          <a:p>
            <a:pPr>
              <a:spcBef>
                <a:spcPts val="500"/>
              </a:spcBef>
            </a:pPr>
            <a:r>
              <a:rPr lang="de-DE" altLang="de-DE" sz="2400" dirty="0">
                <a:solidFill>
                  <a:srgbClr val="17365D"/>
                </a:solidFill>
              </a:rPr>
              <a:t>Beeinflussung der Bewegungsausführung </a:t>
            </a:r>
          </a:p>
          <a:p>
            <a:pPr>
              <a:spcBef>
                <a:spcPts val="284"/>
              </a:spcBef>
            </a:pPr>
            <a:r>
              <a:rPr lang="de-DE" altLang="de-DE" sz="1333" dirty="0">
                <a:solidFill>
                  <a:srgbClr val="17365D"/>
                </a:solidFill>
              </a:rPr>
              <a:t>(</a:t>
            </a:r>
            <a:r>
              <a:rPr lang="de-DE" altLang="de-DE" sz="1333" dirty="0" err="1">
                <a:solidFill>
                  <a:srgbClr val="17365D"/>
                </a:solidFill>
              </a:rPr>
              <a:t>Harsted</a:t>
            </a:r>
            <a:r>
              <a:rPr lang="de-DE" altLang="de-DE" sz="1333" dirty="0">
                <a:solidFill>
                  <a:srgbClr val="17365D"/>
                </a:solidFill>
              </a:rPr>
              <a:t> et al., 2019a) </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Einrichtungsdauer </a:t>
            </a:r>
            <a:r>
              <a:rPr lang="de-DE" altLang="de-DE" sz="2400" dirty="0" err="1">
                <a:solidFill>
                  <a:srgbClr val="17365D"/>
                </a:solidFill>
              </a:rPr>
              <a:t>marker</a:t>
            </a:r>
            <a:r>
              <a:rPr lang="de-DE" altLang="de-DE" sz="2400" dirty="0">
                <a:solidFill>
                  <a:srgbClr val="17365D"/>
                </a:solidFill>
              </a:rPr>
              <a:t>-</a:t>
            </a:r>
          </a:p>
          <a:p>
            <a:pPr>
              <a:spcBef>
                <a:spcPts val="500"/>
              </a:spcBef>
            </a:pPr>
            <a:r>
              <a:rPr lang="de-DE" altLang="de-DE" sz="2400" dirty="0">
                <a:solidFill>
                  <a:srgbClr val="17365D"/>
                </a:solidFill>
              </a:rPr>
              <a:t>basierter Bewegungsanalysen</a:t>
            </a:r>
          </a:p>
          <a:p>
            <a:pPr>
              <a:spcBef>
                <a:spcPts val="284"/>
              </a:spcBef>
            </a:pPr>
            <a:r>
              <a:rPr lang="de-DE" altLang="de-DE" sz="1333" dirty="0">
                <a:solidFill>
                  <a:srgbClr val="17365D"/>
                </a:solidFill>
              </a:rPr>
              <a:t>(</a:t>
            </a:r>
            <a:r>
              <a:rPr lang="de-DE" altLang="de-DE" sz="1333" dirty="0" err="1">
                <a:solidFill>
                  <a:srgbClr val="17365D"/>
                </a:solidFill>
              </a:rPr>
              <a:t>Harsted</a:t>
            </a:r>
            <a:r>
              <a:rPr lang="de-DE" altLang="de-DE" sz="1333" dirty="0">
                <a:solidFill>
                  <a:srgbClr val="17365D"/>
                </a:solidFill>
              </a:rPr>
              <a:t> et al., 2019b) </a:t>
            </a:r>
          </a:p>
          <a:p>
            <a:pPr>
              <a:spcBef>
                <a:spcPts val="500"/>
              </a:spcBef>
            </a:pPr>
            <a:r>
              <a:rPr lang="de-DE" altLang="de-DE" sz="2400" dirty="0">
                <a:solidFill>
                  <a:srgbClr val="333333"/>
                </a:solidFill>
                <a:latin typeface="Arial" panose="020B0604020202020204" pitchFamily="34" charset="0"/>
                <a:cs typeface="Times New Roman" panose="02020603050405020304" pitchFamily="18" charset="0"/>
              </a:rPr>
              <a:t>  </a:t>
            </a:r>
          </a:p>
        </p:txBody>
      </p:sp>
      <p:sp>
        <p:nvSpPr>
          <p:cNvPr id="2" name="Text Box 3">
            <a:extLst>
              <a:ext uri="{FF2B5EF4-FFF2-40B4-BE49-F238E27FC236}">
                <a16:creationId xmlns:a16="http://schemas.microsoft.com/office/drawing/2014/main" id="{402EE3E0-6385-488A-1B88-9BE89F16EE09}"/>
              </a:ext>
            </a:extLst>
          </p:cNvPr>
          <p:cNvSpPr txBox="1">
            <a:spLocks noChangeArrowheads="1"/>
          </p:cNvSpPr>
          <p:nvPr/>
        </p:nvSpPr>
        <p:spPr bwMode="auto">
          <a:xfrm>
            <a:off x="624418" y="587526"/>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Bewegungsanalysen </a:t>
            </a:r>
            <a:r>
              <a:rPr lang="de-DE" altLang="de-DE" sz="2133" b="1" dirty="0">
                <a:solidFill>
                  <a:srgbClr val="17365D"/>
                </a:solidFill>
              </a:rPr>
              <a:t>(</a:t>
            </a:r>
            <a:r>
              <a:rPr lang="de-DE" altLang="de-DE" sz="2133" b="1" dirty="0" err="1">
                <a:solidFill>
                  <a:srgbClr val="17365D"/>
                </a:solidFill>
              </a:rPr>
              <a:t>markerbasierend</a:t>
            </a:r>
            <a:r>
              <a:rPr lang="de-DE" altLang="de-DE" sz="2133" b="1" dirty="0">
                <a:solidFill>
                  <a:srgbClr val="17365D"/>
                </a:solidFill>
              </a:rPr>
              <a:t> vs. </a:t>
            </a:r>
            <a:r>
              <a:rPr lang="de-DE" altLang="de-DE" sz="2133" b="1" dirty="0" err="1">
                <a:solidFill>
                  <a:srgbClr val="17365D"/>
                </a:solidFill>
              </a:rPr>
              <a:t>markerlos</a:t>
            </a:r>
            <a:r>
              <a:rPr lang="de-DE" altLang="de-DE" sz="2133" b="1" dirty="0">
                <a:solidFill>
                  <a:srgbClr val="17365D"/>
                </a:solidFill>
              </a:rPr>
              <a:t>)</a:t>
            </a:r>
          </a:p>
        </p:txBody>
      </p:sp>
      <p:sp>
        <p:nvSpPr>
          <p:cNvPr id="3" name="Textfeld 2">
            <a:extLst>
              <a:ext uri="{FF2B5EF4-FFF2-40B4-BE49-F238E27FC236}">
                <a16:creationId xmlns:a16="http://schemas.microsoft.com/office/drawing/2014/main" id="{BE5D3623-F58B-C35A-F69F-4B90D1C9A77D}"/>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2</a:t>
            </a:r>
          </a:p>
        </p:txBody>
      </p:sp>
      <p:sp>
        <p:nvSpPr>
          <p:cNvPr id="4" name="Textfeld 3">
            <a:extLst>
              <a:ext uri="{FF2B5EF4-FFF2-40B4-BE49-F238E27FC236}">
                <a16:creationId xmlns:a16="http://schemas.microsoft.com/office/drawing/2014/main" id="{4C8038E4-9BA7-42D6-B989-BCCAFDE594D2}"/>
              </a:ext>
            </a:extLst>
          </p:cNvPr>
          <p:cNvSpPr txBox="1"/>
          <p:nvPr/>
        </p:nvSpPr>
        <p:spPr>
          <a:xfrm>
            <a:off x="7208175" y="5948170"/>
            <a:ext cx="2838982" cy="369332"/>
          </a:xfrm>
          <a:prstGeom prst="rect">
            <a:avLst/>
          </a:prstGeom>
          <a:noFill/>
        </p:spPr>
        <p:txBody>
          <a:bodyPr wrap="none" rtlCol="0">
            <a:spAutoFit/>
          </a:bodyPr>
          <a:lstStyle/>
          <a:p>
            <a:r>
              <a:rPr lang="de-DE" dirty="0"/>
              <a:t>Abb. KI-generiert (</a:t>
            </a:r>
            <a:r>
              <a:rPr lang="de-DE" dirty="0" err="1"/>
              <a:t>ChatGPT</a:t>
            </a:r>
            <a:r>
              <a:rPr lang="de-DE" dirty="0"/>
              <a:t>) </a:t>
            </a:r>
          </a:p>
        </p:txBody>
      </p:sp>
      <p:pic>
        <p:nvPicPr>
          <p:cNvPr id="6" name="Grafik 5">
            <a:extLst>
              <a:ext uri="{FF2B5EF4-FFF2-40B4-BE49-F238E27FC236}">
                <a16:creationId xmlns:a16="http://schemas.microsoft.com/office/drawing/2014/main" id="{6461CF3E-7C69-4534-AFCC-431D63A57B1F}"/>
              </a:ext>
            </a:extLst>
          </p:cNvPr>
          <p:cNvPicPr>
            <a:picLocks noChangeAspect="1"/>
          </p:cNvPicPr>
          <p:nvPr/>
        </p:nvPicPr>
        <p:blipFill rotWithShape="1">
          <a:blip r:embed="rId3">
            <a:extLst>
              <a:ext uri="{28A0092B-C50C-407E-A947-70E740481C1C}">
                <a14:useLocalDpi xmlns:a14="http://schemas.microsoft.com/office/drawing/2010/main" val="0"/>
              </a:ext>
            </a:extLst>
          </a:blip>
          <a:srcRect t="5495" b="23198"/>
          <a:stretch/>
        </p:blipFill>
        <p:spPr>
          <a:xfrm>
            <a:off x="7208175" y="1596426"/>
            <a:ext cx="3998976" cy="4277325"/>
          </a:xfrm>
          <a:prstGeom prst="rect">
            <a:avLst/>
          </a:prstGeom>
        </p:spPr>
      </p:pic>
      <p:pic>
        <p:nvPicPr>
          <p:cNvPr id="7" name="Grafik 6" descr="Ein Bild, das Symbol, Screenshot, Billardkugel enthält.&#10;&#10;KI-generierte Inhalte können fehlerhaft sein.">
            <a:extLst>
              <a:ext uri="{FF2B5EF4-FFF2-40B4-BE49-F238E27FC236}">
                <a16:creationId xmlns:a16="http://schemas.microsoft.com/office/drawing/2014/main" id="{CEB0AA96-8A1A-432E-BACE-202A0B90A4C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1">
            <a:extLst>
              <a:ext uri="{FF2B5EF4-FFF2-40B4-BE49-F238E27FC236}">
                <a16:creationId xmlns:a16="http://schemas.microsoft.com/office/drawing/2014/main" id="{0433115C-200A-66A4-69F9-A99BBB58CEDF}"/>
              </a:ext>
            </a:extLst>
          </p:cNvPr>
          <p:cNvSpPr txBox="1">
            <a:spLocks noChangeArrowheads="1"/>
          </p:cNvSpPr>
          <p:nvPr/>
        </p:nvSpPr>
        <p:spPr bwMode="auto">
          <a:xfrm>
            <a:off x="624418" y="587528"/>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Pose </a:t>
            </a:r>
            <a:r>
              <a:rPr lang="de-DE" altLang="de-DE" sz="2667" b="1" dirty="0" err="1">
                <a:solidFill>
                  <a:srgbClr val="17365D"/>
                </a:solidFill>
              </a:rPr>
              <a:t>Estimation</a:t>
            </a:r>
            <a:r>
              <a:rPr lang="de-DE" altLang="de-DE" sz="2667" b="1" dirty="0">
                <a:solidFill>
                  <a:srgbClr val="17365D"/>
                </a:solidFill>
              </a:rPr>
              <a:t> und Human Action Recognition</a:t>
            </a:r>
          </a:p>
        </p:txBody>
      </p:sp>
      <p:pic>
        <p:nvPicPr>
          <p:cNvPr id="43010" name="Picture 2">
            <a:extLst>
              <a:ext uri="{FF2B5EF4-FFF2-40B4-BE49-F238E27FC236}">
                <a16:creationId xmlns:a16="http://schemas.microsoft.com/office/drawing/2014/main" id="{0C17B164-BF60-94CD-3528-E8DB6EC71F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544" t="17926" r="1758" b="16711"/>
          <a:stretch>
            <a:fillRect/>
          </a:stretch>
        </p:blipFill>
        <p:spPr bwMode="auto">
          <a:xfrm>
            <a:off x="624418" y="3201607"/>
            <a:ext cx="5685518" cy="2770717"/>
          </a:xfrm>
          <a:prstGeom prst="rect">
            <a:avLst/>
          </a:prstGeom>
          <a:noFill/>
          <a:ln>
            <a:noFill/>
          </a:ln>
          <a:effectLst/>
          <a:extLst>
            <a:ext uri="{909E8E84-426E-40DD-AFC4-6F175D3DCCD1}">
              <a14:hiddenFill xmlns:a14="http://schemas.microsoft.com/office/drawing/2010/main">
                <a:blipFill dpi="0" rotWithShape="0">
                  <a:blip/>
                  <a:srcRect l="24544" t="17926" r="1758" b="16711"/>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1" name="Picture 3">
            <a:extLst>
              <a:ext uri="{FF2B5EF4-FFF2-40B4-BE49-F238E27FC236}">
                <a16:creationId xmlns:a16="http://schemas.microsoft.com/office/drawing/2014/main" id="{B46E2FC4-6B2D-4BD7-B692-E50E92A917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4005" t="17554" r="1172" b="11069"/>
          <a:stretch>
            <a:fillRect/>
          </a:stretch>
        </p:blipFill>
        <p:spPr bwMode="auto">
          <a:xfrm>
            <a:off x="6309937" y="3201607"/>
            <a:ext cx="5257646" cy="2749549"/>
          </a:xfrm>
          <a:prstGeom prst="rect">
            <a:avLst/>
          </a:prstGeom>
          <a:noFill/>
          <a:ln>
            <a:noFill/>
          </a:ln>
          <a:effectLst/>
          <a:extLst>
            <a:ext uri="{909E8E84-426E-40DD-AFC4-6F175D3DCCD1}">
              <a14:hiddenFill xmlns:a14="http://schemas.microsoft.com/office/drawing/2010/main">
                <a:blipFill dpi="0" rotWithShape="0">
                  <a:blip/>
                  <a:srcRect l="24005" t="17554" r="1172" b="11069"/>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2" name="Rectangle 4">
            <a:extLst>
              <a:ext uri="{FF2B5EF4-FFF2-40B4-BE49-F238E27FC236}">
                <a16:creationId xmlns:a16="http://schemas.microsoft.com/office/drawing/2014/main" id="{81281BE7-CE6D-36DD-F6B9-CBECD609E007}"/>
              </a:ext>
            </a:extLst>
          </p:cNvPr>
          <p:cNvSpPr>
            <a:spLocks noChangeArrowheads="1"/>
          </p:cNvSpPr>
          <p:nvPr/>
        </p:nvSpPr>
        <p:spPr bwMode="auto">
          <a:xfrm>
            <a:off x="624418" y="1797052"/>
            <a:ext cx="10943167" cy="1171909"/>
          </a:xfrm>
          <a:prstGeom prst="rect">
            <a:avLst/>
          </a:prstGeom>
          <a:noFill/>
          <a:ln w="9525" cap="flat">
            <a:solidFill>
              <a:schemeClr val="accent4">
                <a:lumMod val="20000"/>
                <a:lumOff val="8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20000" tIns="60000" rIns="120000" bIns="60000">
            <a:spAutoFit/>
          </a:bodyPr>
          <a:lstStyle>
            <a:lvl1pPr>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50000"/>
              </a:lnSpc>
            </a:pPr>
            <a:r>
              <a:rPr lang="de-DE" altLang="de-DE" sz="2400" dirty="0">
                <a:solidFill>
                  <a:srgbClr val="17365D"/>
                </a:solidFill>
              </a:rPr>
              <a:t>Ziele: 	</a:t>
            </a:r>
            <a:r>
              <a:rPr lang="de-DE" altLang="de-DE" sz="2400" dirty="0" err="1">
                <a:solidFill>
                  <a:srgbClr val="17365D"/>
                </a:solidFill>
              </a:rPr>
              <a:t>Markerlose</a:t>
            </a:r>
            <a:r>
              <a:rPr lang="de-DE" altLang="de-DE" sz="2400" dirty="0">
                <a:solidFill>
                  <a:srgbClr val="17365D"/>
                </a:solidFill>
              </a:rPr>
              <a:t> Zuordnung von Schlüsselpositionen (Pose </a:t>
            </a:r>
            <a:r>
              <a:rPr lang="de-DE" altLang="de-DE" sz="2400" dirty="0" err="1">
                <a:solidFill>
                  <a:srgbClr val="17365D"/>
                </a:solidFill>
              </a:rPr>
              <a:t>Estimation</a:t>
            </a:r>
            <a:r>
              <a:rPr lang="de-DE" altLang="de-DE" sz="2400" dirty="0">
                <a:solidFill>
                  <a:srgbClr val="17365D"/>
                </a:solidFill>
              </a:rPr>
              <a:t>)</a:t>
            </a:r>
          </a:p>
          <a:p>
            <a:pPr>
              <a:lnSpc>
                <a:spcPct val="150000"/>
              </a:lnSpc>
            </a:pPr>
            <a:r>
              <a:rPr lang="de-DE" altLang="de-DE" sz="2400" dirty="0">
                <a:solidFill>
                  <a:srgbClr val="17365D"/>
                </a:solidFill>
              </a:rPr>
              <a:t>	Identifikation komplexer Bewegungsabläufe (Human Action Recognition)</a:t>
            </a:r>
          </a:p>
        </p:txBody>
      </p:sp>
      <p:sp>
        <p:nvSpPr>
          <p:cNvPr id="3" name="Textfeld 2">
            <a:extLst>
              <a:ext uri="{FF2B5EF4-FFF2-40B4-BE49-F238E27FC236}">
                <a16:creationId xmlns:a16="http://schemas.microsoft.com/office/drawing/2014/main" id="{06D71D2F-D49D-78C4-DD69-C5E9CD44304F}"/>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3</a:t>
            </a:r>
          </a:p>
        </p:txBody>
      </p:sp>
      <p:sp>
        <p:nvSpPr>
          <p:cNvPr id="7" name="Textfeld 6">
            <a:extLst>
              <a:ext uri="{FF2B5EF4-FFF2-40B4-BE49-F238E27FC236}">
                <a16:creationId xmlns:a16="http://schemas.microsoft.com/office/drawing/2014/main" id="{4372E71F-E76D-4737-A711-8F1ADF2F4640}"/>
              </a:ext>
            </a:extLst>
          </p:cNvPr>
          <p:cNvSpPr txBox="1"/>
          <p:nvPr/>
        </p:nvSpPr>
        <p:spPr>
          <a:xfrm>
            <a:off x="624418" y="6020304"/>
            <a:ext cx="2491388" cy="369332"/>
          </a:xfrm>
          <a:prstGeom prst="rect">
            <a:avLst/>
          </a:prstGeom>
          <a:noFill/>
        </p:spPr>
        <p:txBody>
          <a:bodyPr wrap="none" rtlCol="0">
            <a:spAutoFit/>
          </a:bodyPr>
          <a:lstStyle/>
          <a:p>
            <a:r>
              <a:rPr lang="de-DE" dirty="0"/>
              <a:t>Abb.: eigene Darstellung</a:t>
            </a:r>
          </a:p>
        </p:txBody>
      </p:sp>
      <p:sp>
        <p:nvSpPr>
          <p:cNvPr id="8" name="Textfeld 7">
            <a:extLst>
              <a:ext uri="{FF2B5EF4-FFF2-40B4-BE49-F238E27FC236}">
                <a16:creationId xmlns:a16="http://schemas.microsoft.com/office/drawing/2014/main" id="{1B301527-E2D7-457C-AEE5-B7C64D38A59A}"/>
              </a:ext>
            </a:extLst>
          </p:cNvPr>
          <p:cNvSpPr txBox="1"/>
          <p:nvPr/>
        </p:nvSpPr>
        <p:spPr>
          <a:xfrm>
            <a:off x="6309936" y="6020304"/>
            <a:ext cx="2491388" cy="369332"/>
          </a:xfrm>
          <a:prstGeom prst="rect">
            <a:avLst/>
          </a:prstGeom>
          <a:noFill/>
        </p:spPr>
        <p:txBody>
          <a:bodyPr wrap="none" rtlCol="0">
            <a:spAutoFit/>
          </a:bodyPr>
          <a:lstStyle/>
          <a:p>
            <a:r>
              <a:rPr lang="de-DE" dirty="0"/>
              <a:t>Abb.: eigene Darstellung</a:t>
            </a:r>
          </a:p>
        </p:txBody>
      </p:sp>
      <p:pic>
        <p:nvPicPr>
          <p:cNvPr id="9" name="Grafik 8" descr="Ein Bild, das Symbol, Screenshot, Billardkugel enthält.&#10;&#10;KI-generierte Inhalte können fehlerhaft sein.">
            <a:extLst>
              <a:ext uri="{FF2B5EF4-FFF2-40B4-BE49-F238E27FC236}">
                <a16:creationId xmlns:a16="http://schemas.microsoft.com/office/drawing/2014/main" id="{85158247-6853-4DAA-8404-F339EAEE0F3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624418" y="6389636"/>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Group 1">
            <a:extLst>
              <a:ext uri="{FF2B5EF4-FFF2-40B4-BE49-F238E27FC236}">
                <a16:creationId xmlns:a16="http://schemas.microsoft.com/office/drawing/2014/main" id="{32611CEB-D7EE-1AA5-005B-BA40B4FC0360}"/>
              </a:ext>
            </a:extLst>
          </p:cNvPr>
          <p:cNvGrpSpPr>
            <a:grpSpLocks/>
          </p:cNvGrpSpPr>
          <p:nvPr/>
        </p:nvGrpSpPr>
        <p:grpSpPr bwMode="auto">
          <a:xfrm>
            <a:off x="730128" y="2352266"/>
            <a:ext cx="2992970" cy="3388481"/>
            <a:chOff x="657" y="1303"/>
            <a:chExt cx="1036" cy="1337"/>
          </a:xfrm>
        </p:grpSpPr>
        <p:sp>
          <p:nvSpPr>
            <p:cNvPr id="44034" name="Rectangle 2">
              <a:extLst>
                <a:ext uri="{FF2B5EF4-FFF2-40B4-BE49-F238E27FC236}">
                  <a16:creationId xmlns:a16="http://schemas.microsoft.com/office/drawing/2014/main" id="{63E559E3-0462-D13A-CB49-D6A8AB2F083E}"/>
                </a:ext>
              </a:extLst>
            </p:cNvPr>
            <p:cNvSpPr>
              <a:spLocks noChangeArrowheads="1"/>
            </p:cNvSpPr>
            <p:nvPr/>
          </p:nvSpPr>
          <p:spPr bwMode="auto">
            <a:xfrm>
              <a:off x="657" y="2463"/>
              <a:ext cx="1036" cy="1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0000" rIns="120000" bIns="60000">
              <a:spAutoFit/>
            </a:bodyPr>
            <a:lstStyle>
              <a:lvl1pPr>
                <a:tabLst>
                  <a:tab pos="914400" algn="l"/>
                </a:tabLst>
                <a:defRPr>
                  <a:solidFill>
                    <a:srgbClr val="000000"/>
                  </a:solidFill>
                  <a:latin typeface="Calibri" panose="020F0502020204030204" pitchFamily="34" charset="0"/>
                  <a:cs typeface="Noto Sans SC Regular" charset="0"/>
                </a:defRPr>
              </a:lvl1pPr>
              <a:lvl2pPr>
                <a:tabLst>
                  <a:tab pos="914400" algn="l"/>
                </a:tabLst>
                <a:defRPr>
                  <a:solidFill>
                    <a:srgbClr val="000000"/>
                  </a:solidFill>
                  <a:latin typeface="Calibri" panose="020F0502020204030204" pitchFamily="34" charset="0"/>
                  <a:cs typeface="Noto Sans SC Regular" charset="0"/>
                </a:defRPr>
              </a:lvl2pPr>
              <a:lvl3pPr>
                <a:tabLst>
                  <a:tab pos="914400" algn="l"/>
                </a:tabLst>
                <a:defRPr>
                  <a:solidFill>
                    <a:srgbClr val="000000"/>
                  </a:solidFill>
                  <a:latin typeface="Calibri" panose="020F0502020204030204" pitchFamily="34" charset="0"/>
                  <a:cs typeface="Noto Sans SC Regular" charset="0"/>
                </a:defRPr>
              </a:lvl3pPr>
              <a:lvl4pPr>
                <a:tabLst>
                  <a:tab pos="914400" algn="l"/>
                </a:tabLst>
                <a:defRPr>
                  <a:solidFill>
                    <a:srgbClr val="000000"/>
                  </a:solidFill>
                  <a:latin typeface="Calibri" panose="020F0502020204030204" pitchFamily="34" charset="0"/>
                  <a:cs typeface="Noto Sans SC Regular" charset="0"/>
                </a:defRPr>
              </a:lvl4pPr>
              <a:lvl5pPr>
                <a:tabLst>
                  <a:tab pos="9144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133" dirty="0">
                  <a:solidFill>
                    <a:schemeClr val="accent1">
                      <a:lumMod val="75000"/>
                    </a:schemeClr>
                  </a:solidFill>
                </a:rPr>
                <a:t>a) </a:t>
              </a:r>
              <a:r>
                <a:rPr lang="de-DE" altLang="de-DE" sz="2133" dirty="0" err="1">
                  <a:solidFill>
                    <a:schemeClr val="accent1">
                      <a:lumMod val="75000"/>
                    </a:schemeClr>
                  </a:solidFill>
                </a:rPr>
                <a:t>Bounding</a:t>
              </a:r>
              <a:r>
                <a:rPr lang="de-DE" altLang="de-DE" sz="2133" dirty="0">
                  <a:solidFill>
                    <a:schemeClr val="accent1">
                      <a:lumMod val="75000"/>
                    </a:schemeClr>
                  </a:solidFill>
                </a:rPr>
                <a:t> Box</a:t>
              </a:r>
            </a:p>
          </p:txBody>
        </p:sp>
        <p:pic>
          <p:nvPicPr>
            <p:cNvPr id="44035" name="Picture 3">
              <a:extLst>
                <a:ext uri="{FF2B5EF4-FFF2-40B4-BE49-F238E27FC236}">
                  <a16:creationId xmlns:a16="http://schemas.microsoft.com/office/drawing/2014/main" id="{647F94EF-D08F-4E1A-56D4-CC973A36D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6182" b="13092"/>
            <a:stretch>
              <a:fillRect/>
            </a:stretch>
          </p:blipFill>
          <p:spPr bwMode="auto">
            <a:xfrm>
              <a:off x="657" y="1303"/>
              <a:ext cx="1036" cy="1069"/>
            </a:xfrm>
            <a:prstGeom prst="rect">
              <a:avLst/>
            </a:prstGeom>
            <a:noFill/>
            <a:ln w="9525" cap="flat">
              <a:solidFill>
                <a:srgbClr val="FFFFFF"/>
              </a:solidFill>
              <a:round/>
              <a:headEnd/>
              <a:tailEnd/>
            </a:ln>
            <a:effectLst/>
            <a:extLst>
              <a:ext uri="{909E8E84-426E-40DD-AFC4-6F175D3DCCD1}">
                <a14:hiddenFill xmlns:a14="http://schemas.microsoft.com/office/drawing/2010/main">
                  <a:blipFill dpi="0" rotWithShape="0">
                    <a:blip/>
                    <a:srcRect t="16182" b="13092"/>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44036" name="Group 4">
            <a:extLst>
              <a:ext uri="{FF2B5EF4-FFF2-40B4-BE49-F238E27FC236}">
                <a16:creationId xmlns:a16="http://schemas.microsoft.com/office/drawing/2014/main" id="{FCFC5CD2-3846-1FD3-694E-0FEA6E878065}"/>
              </a:ext>
            </a:extLst>
          </p:cNvPr>
          <p:cNvGrpSpPr>
            <a:grpSpLocks/>
          </p:cNvGrpSpPr>
          <p:nvPr/>
        </p:nvGrpSpPr>
        <p:grpSpPr bwMode="auto">
          <a:xfrm>
            <a:off x="4313679" y="2352266"/>
            <a:ext cx="3113273" cy="3333166"/>
            <a:chOff x="2182" y="1329"/>
            <a:chExt cx="1216" cy="1311"/>
          </a:xfrm>
        </p:grpSpPr>
        <p:pic>
          <p:nvPicPr>
            <p:cNvPr id="44037" name="Picture 5">
              <a:extLst>
                <a:ext uri="{FF2B5EF4-FFF2-40B4-BE49-F238E27FC236}">
                  <a16:creationId xmlns:a16="http://schemas.microsoft.com/office/drawing/2014/main" id="{6DD30688-B8DC-3A77-3C71-56812B6E12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4597" b="3290"/>
            <a:stretch>
              <a:fillRect/>
            </a:stretch>
          </p:blipFill>
          <p:spPr bwMode="auto">
            <a:xfrm>
              <a:off x="2340" y="1329"/>
              <a:ext cx="1058" cy="1062"/>
            </a:xfrm>
            <a:prstGeom prst="rect">
              <a:avLst/>
            </a:prstGeom>
            <a:noFill/>
            <a:ln w="9525" cap="flat">
              <a:solidFill>
                <a:srgbClr val="FFFFFF"/>
              </a:solidFill>
              <a:round/>
              <a:headEnd/>
              <a:tailEnd/>
            </a:ln>
            <a:effectLst/>
            <a:extLst>
              <a:ext uri="{909E8E84-426E-40DD-AFC4-6F175D3DCCD1}">
                <a14:hiddenFill xmlns:a14="http://schemas.microsoft.com/office/drawing/2010/main">
                  <a:blipFill dpi="0" rotWithShape="0">
                    <a:blip/>
                    <a:srcRect t="4597" b="3290"/>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8" name="Rectangle 6">
              <a:extLst>
                <a:ext uri="{FF2B5EF4-FFF2-40B4-BE49-F238E27FC236}">
                  <a16:creationId xmlns:a16="http://schemas.microsoft.com/office/drawing/2014/main" id="{B9B951EB-3ADB-2827-1886-D773999B17EC}"/>
                </a:ext>
              </a:extLst>
            </p:cNvPr>
            <p:cNvSpPr>
              <a:spLocks noChangeArrowheads="1"/>
            </p:cNvSpPr>
            <p:nvPr/>
          </p:nvSpPr>
          <p:spPr bwMode="auto">
            <a:xfrm>
              <a:off x="2182" y="2463"/>
              <a:ext cx="1175" cy="1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0000" tIns="60000" rIns="120000" bIns="60000">
              <a:spAutoFit/>
            </a:bodyPr>
            <a:lstStyle>
              <a:lvl1pPr>
                <a:tabLst>
                  <a:tab pos="914400" algn="l"/>
                  <a:tab pos="1828800" algn="l"/>
                </a:tabLst>
                <a:defRPr>
                  <a:solidFill>
                    <a:srgbClr val="000000"/>
                  </a:solidFill>
                  <a:latin typeface="Calibri" panose="020F0502020204030204" pitchFamily="34" charset="0"/>
                  <a:cs typeface="Noto Sans SC Regular" charset="0"/>
                </a:defRPr>
              </a:lvl1pPr>
              <a:lvl2pPr>
                <a:tabLst>
                  <a:tab pos="914400" algn="l"/>
                  <a:tab pos="1828800" algn="l"/>
                </a:tabLst>
                <a:defRPr>
                  <a:solidFill>
                    <a:srgbClr val="000000"/>
                  </a:solidFill>
                  <a:latin typeface="Calibri" panose="020F0502020204030204" pitchFamily="34" charset="0"/>
                  <a:cs typeface="Noto Sans SC Regular" charset="0"/>
                </a:defRPr>
              </a:lvl2pPr>
              <a:lvl3pPr>
                <a:tabLst>
                  <a:tab pos="914400" algn="l"/>
                  <a:tab pos="1828800" algn="l"/>
                </a:tabLst>
                <a:defRPr>
                  <a:solidFill>
                    <a:srgbClr val="000000"/>
                  </a:solidFill>
                  <a:latin typeface="Calibri" panose="020F0502020204030204" pitchFamily="34" charset="0"/>
                  <a:cs typeface="Noto Sans SC Regular" charset="0"/>
                </a:defRPr>
              </a:lvl3pPr>
              <a:lvl4pPr>
                <a:tabLst>
                  <a:tab pos="914400" algn="l"/>
                  <a:tab pos="1828800" algn="l"/>
                </a:tabLst>
                <a:defRPr>
                  <a:solidFill>
                    <a:srgbClr val="000000"/>
                  </a:solidFill>
                  <a:latin typeface="Calibri" panose="020F0502020204030204" pitchFamily="34" charset="0"/>
                  <a:cs typeface="Noto Sans SC Regular" charset="0"/>
                </a:defRPr>
              </a:lvl4pPr>
              <a:lvl5pPr>
                <a:tabLst>
                  <a:tab pos="914400" algn="l"/>
                  <a:tab pos="18288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133" dirty="0">
                  <a:solidFill>
                    <a:schemeClr val="accent1">
                      <a:lumMod val="75000"/>
                    </a:schemeClr>
                  </a:solidFill>
                </a:rPr>
                <a:t>b) Kinematische Analyse </a:t>
              </a:r>
            </a:p>
          </p:txBody>
        </p:sp>
      </p:grpSp>
      <p:grpSp>
        <p:nvGrpSpPr>
          <p:cNvPr id="44039" name="Group 7">
            <a:extLst>
              <a:ext uri="{FF2B5EF4-FFF2-40B4-BE49-F238E27FC236}">
                <a16:creationId xmlns:a16="http://schemas.microsoft.com/office/drawing/2014/main" id="{C26B40D6-00FE-A121-B1CD-75D3CEE1739C}"/>
              </a:ext>
            </a:extLst>
          </p:cNvPr>
          <p:cNvGrpSpPr>
            <a:grpSpLocks/>
          </p:cNvGrpSpPr>
          <p:nvPr/>
        </p:nvGrpSpPr>
        <p:grpSpPr bwMode="auto">
          <a:xfrm>
            <a:off x="8244114" y="2381404"/>
            <a:ext cx="3241782" cy="3310074"/>
            <a:chOff x="3845" y="1325"/>
            <a:chExt cx="1258" cy="1317"/>
          </a:xfrm>
        </p:grpSpPr>
        <p:pic>
          <p:nvPicPr>
            <p:cNvPr id="44040" name="Picture 8">
              <a:extLst>
                <a:ext uri="{FF2B5EF4-FFF2-40B4-BE49-F238E27FC236}">
                  <a16:creationId xmlns:a16="http://schemas.microsoft.com/office/drawing/2014/main" id="{E4D9E1EF-7626-0312-D094-E36715F476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371" t="5713" r="13908" b="-958"/>
            <a:stretch>
              <a:fillRect/>
            </a:stretch>
          </p:blipFill>
          <p:spPr bwMode="auto">
            <a:xfrm>
              <a:off x="4045" y="1325"/>
              <a:ext cx="1058" cy="1062"/>
            </a:xfrm>
            <a:prstGeom prst="rect">
              <a:avLst/>
            </a:prstGeom>
            <a:noFill/>
            <a:ln>
              <a:noFill/>
            </a:ln>
            <a:effectLst/>
            <a:extLst>
              <a:ext uri="{909E8E84-426E-40DD-AFC4-6F175D3DCCD1}">
                <a14:hiddenFill xmlns:a14="http://schemas.microsoft.com/office/drawing/2010/main">
                  <a:blipFill dpi="0" rotWithShape="0">
                    <a:blip/>
                    <a:srcRect l="3371" t="5713" r="13908" b="-958"/>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41" name="Rectangle 9">
              <a:extLst>
                <a:ext uri="{FF2B5EF4-FFF2-40B4-BE49-F238E27FC236}">
                  <a16:creationId xmlns:a16="http://schemas.microsoft.com/office/drawing/2014/main" id="{CEE48DBD-97D7-048C-9E27-91B9B83E312D}"/>
                </a:ext>
              </a:extLst>
            </p:cNvPr>
            <p:cNvSpPr>
              <a:spLocks noChangeArrowheads="1"/>
            </p:cNvSpPr>
            <p:nvPr/>
          </p:nvSpPr>
          <p:spPr bwMode="auto">
            <a:xfrm>
              <a:off x="3845" y="2463"/>
              <a:ext cx="1199"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0000" tIns="60000" rIns="120000" bIns="60000">
              <a:spAutoFit/>
            </a:bodyPr>
            <a:lstStyle>
              <a:lvl1pPr>
                <a:tabLst>
                  <a:tab pos="914400" algn="l"/>
                  <a:tab pos="1828800" algn="l"/>
                </a:tabLst>
                <a:defRPr>
                  <a:solidFill>
                    <a:srgbClr val="000000"/>
                  </a:solidFill>
                  <a:latin typeface="Calibri" panose="020F0502020204030204" pitchFamily="34" charset="0"/>
                  <a:cs typeface="Noto Sans SC Regular" charset="0"/>
                </a:defRPr>
              </a:lvl1pPr>
              <a:lvl2pPr>
                <a:tabLst>
                  <a:tab pos="914400" algn="l"/>
                  <a:tab pos="1828800" algn="l"/>
                </a:tabLst>
                <a:defRPr>
                  <a:solidFill>
                    <a:srgbClr val="000000"/>
                  </a:solidFill>
                  <a:latin typeface="Calibri" panose="020F0502020204030204" pitchFamily="34" charset="0"/>
                  <a:cs typeface="Noto Sans SC Regular" charset="0"/>
                </a:defRPr>
              </a:lvl2pPr>
              <a:lvl3pPr>
                <a:tabLst>
                  <a:tab pos="914400" algn="l"/>
                  <a:tab pos="1828800" algn="l"/>
                </a:tabLst>
                <a:defRPr>
                  <a:solidFill>
                    <a:srgbClr val="000000"/>
                  </a:solidFill>
                  <a:latin typeface="Calibri" panose="020F0502020204030204" pitchFamily="34" charset="0"/>
                  <a:cs typeface="Noto Sans SC Regular" charset="0"/>
                </a:defRPr>
              </a:lvl3pPr>
              <a:lvl4pPr>
                <a:tabLst>
                  <a:tab pos="914400" algn="l"/>
                  <a:tab pos="1828800" algn="l"/>
                </a:tabLst>
                <a:defRPr>
                  <a:solidFill>
                    <a:srgbClr val="000000"/>
                  </a:solidFill>
                  <a:latin typeface="Calibri" panose="020F0502020204030204" pitchFamily="34" charset="0"/>
                  <a:cs typeface="Noto Sans SC Regular" charset="0"/>
                </a:defRPr>
              </a:lvl4pPr>
              <a:lvl5pPr>
                <a:tabLst>
                  <a:tab pos="914400" algn="l"/>
                  <a:tab pos="18288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133" dirty="0">
                  <a:solidFill>
                    <a:schemeClr val="accent1">
                      <a:lumMod val="75000"/>
                    </a:schemeClr>
                  </a:solidFill>
                </a:rPr>
                <a:t>c) Volumetrische Analyse </a:t>
              </a:r>
            </a:p>
          </p:txBody>
        </p:sp>
      </p:grpSp>
      <p:sp>
        <p:nvSpPr>
          <p:cNvPr id="44042" name="Rectangle 10">
            <a:extLst>
              <a:ext uri="{FF2B5EF4-FFF2-40B4-BE49-F238E27FC236}">
                <a16:creationId xmlns:a16="http://schemas.microsoft.com/office/drawing/2014/main" id="{91A248E3-20E1-04C3-AE32-0F4FA2336D3C}"/>
              </a:ext>
            </a:extLst>
          </p:cNvPr>
          <p:cNvSpPr>
            <a:spLocks noChangeArrowheads="1"/>
          </p:cNvSpPr>
          <p:nvPr/>
        </p:nvSpPr>
        <p:spPr bwMode="auto">
          <a:xfrm>
            <a:off x="1034142" y="2893484"/>
            <a:ext cx="2479525" cy="2494945"/>
          </a:xfrm>
          <a:prstGeom prst="rect">
            <a:avLst/>
          </a:prstGeom>
          <a:noFill/>
          <a:ln w="19080" cap="flat">
            <a:solidFill>
              <a:srgbClr val="00FF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z="2400"/>
          </a:p>
        </p:txBody>
      </p:sp>
      <p:sp>
        <p:nvSpPr>
          <p:cNvPr id="44043" name="Rectangle 11">
            <a:extLst>
              <a:ext uri="{FF2B5EF4-FFF2-40B4-BE49-F238E27FC236}">
                <a16:creationId xmlns:a16="http://schemas.microsoft.com/office/drawing/2014/main" id="{02F994C7-A076-350D-5FC1-15CCB1990474}"/>
              </a:ext>
            </a:extLst>
          </p:cNvPr>
          <p:cNvSpPr>
            <a:spLocks noChangeArrowheads="1"/>
          </p:cNvSpPr>
          <p:nvPr/>
        </p:nvSpPr>
        <p:spPr bwMode="auto">
          <a:xfrm>
            <a:off x="470437" y="1564720"/>
            <a:ext cx="10847916" cy="490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0000" rIns="120000" bIns="60000">
            <a:spAutoFit/>
          </a:bodyPr>
          <a:lstStyle>
            <a:lvl1pPr>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5307013"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marL="152396"/>
            <a:r>
              <a:rPr lang="de-DE" altLang="de-DE" sz="2400" dirty="0">
                <a:solidFill>
                  <a:srgbClr val="17365D"/>
                </a:solidFill>
              </a:rPr>
              <a:t>Modellentwicklung </a:t>
            </a:r>
            <a:r>
              <a:rPr lang="de-DE" altLang="de-DE" sz="1600" dirty="0">
                <a:solidFill>
                  <a:srgbClr val="17365D"/>
                </a:solidFill>
              </a:rPr>
              <a:t>(</a:t>
            </a:r>
            <a:r>
              <a:rPr lang="de-DE" altLang="de-DE" sz="1600" dirty="0" err="1">
                <a:solidFill>
                  <a:srgbClr val="17365D"/>
                </a:solidFill>
              </a:rPr>
              <a:t>Pituxcoosuvarn</a:t>
            </a:r>
            <a:r>
              <a:rPr lang="de-DE" altLang="de-DE" sz="1600" dirty="0">
                <a:solidFill>
                  <a:srgbClr val="17365D"/>
                </a:solidFill>
              </a:rPr>
              <a:t> &amp; Murakami, 2021; </a:t>
            </a:r>
            <a:r>
              <a:rPr lang="pl-PL" altLang="de-DE" sz="1600" dirty="0">
                <a:solidFill>
                  <a:srgbClr val="17365D"/>
                </a:solidFill>
              </a:rPr>
              <a:t>Liu, et al., 2021</a:t>
            </a:r>
            <a:r>
              <a:rPr lang="de-DE" altLang="de-DE" sz="1600" dirty="0">
                <a:solidFill>
                  <a:srgbClr val="17365D"/>
                </a:solidFill>
              </a:rPr>
              <a:t>; Han, </a:t>
            </a:r>
            <a:r>
              <a:rPr lang="de-DE" altLang="de-DE" sz="1600" dirty="0" err="1">
                <a:solidFill>
                  <a:srgbClr val="17365D"/>
                </a:solidFill>
              </a:rPr>
              <a:t>Mojtahe</a:t>
            </a:r>
            <a:r>
              <a:rPr lang="de-DE" altLang="de-DE" sz="1600" dirty="0">
                <a:solidFill>
                  <a:srgbClr val="17365D"/>
                </a:solidFill>
              </a:rPr>
              <a:t> &amp; Meng, 2022; Xie, 2022)</a:t>
            </a:r>
            <a:r>
              <a:rPr lang="de-DE" altLang="de-DE" sz="2400" dirty="0">
                <a:solidFill>
                  <a:srgbClr val="17365D"/>
                </a:solidFill>
              </a:rPr>
              <a:t>   </a:t>
            </a:r>
          </a:p>
        </p:txBody>
      </p:sp>
      <p:sp>
        <p:nvSpPr>
          <p:cNvPr id="44044" name="Text Box 12">
            <a:extLst>
              <a:ext uri="{FF2B5EF4-FFF2-40B4-BE49-F238E27FC236}">
                <a16:creationId xmlns:a16="http://schemas.microsoft.com/office/drawing/2014/main" id="{B0358197-52D0-CB4C-FAF7-2B7D2C36243E}"/>
              </a:ext>
            </a:extLst>
          </p:cNvPr>
          <p:cNvSpPr txBox="1">
            <a:spLocks noChangeArrowheads="1"/>
          </p:cNvSpPr>
          <p:nvPr/>
        </p:nvSpPr>
        <p:spPr bwMode="auto">
          <a:xfrm>
            <a:off x="624418" y="587530"/>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Pose </a:t>
            </a:r>
            <a:r>
              <a:rPr lang="de-DE" altLang="de-DE" sz="2667" b="1" dirty="0" err="1">
                <a:solidFill>
                  <a:srgbClr val="17365D"/>
                </a:solidFill>
              </a:rPr>
              <a:t>Estimation</a:t>
            </a:r>
            <a:r>
              <a:rPr lang="de-DE" altLang="de-DE" sz="2667" b="1" dirty="0">
                <a:solidFill>
                  <a:srgbClr val="17365D"/>
                </a:solidFill>
              </a:rPr>
              <a:t> und Human Action Recognition</a:t>
            </a:r>
          </a:p>
        </p:txBody>
      </p:sp>
      <p:sp>
        <p:nvSpPr>
          <p:cNvPr id="2" name="Textfeld 1">
            <a:extLst>
              <a:ext uri="{FF2B5EF4-FFF2-40B4-BE49-F238E27FC236}">
                <a16:creationId xmlns:a16="http://schemas.microsoft.com/office/drawing/2014/main" id="{2BE2A0FA-281B-3A37-6885-A32F43C428A5}"/>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4</a:t>
            </a:r>
          </a:p>
        </p:txBody>
      </p:sp>
      <p:sp>
        <p:nvSpPr>
          <p:cNvPr id="15" name="Textfeld 14">
            <a:extLst>
              <a:ext uri="{FF2B5EF4-FFF2-40B4-BE49-F238E27FC236}">
                <a16:creationId xmlns:a16="http://schemas.microsoft.com/office/drawing/2014/main" id="{DC6AF375-4A2D-4EF7-874C-A7021B27643D}"/>
              </a:ext>
            </a:extLst>
          </p:cNvPr>
          <p:cNvSpPr txBox="1"/>
          <p:nvPr/>
        </p:nvSpPr>
        <p:spPr>
          <a:xfrm>
            <a:off x="662386" y="5772963"/>
            <a:ext cx="1709827" cy="276999"/>
          </a:xfrm>
          <a:prstGeom prst="rect">
            <a:avLst/>
          </a:prstGeom>
          <a:noFill/>
        </p:spPr>
        <p:txBody>
          <a:bodyPr wrap="none" rtlCol="0">
            <a:spAutoFit/>
          </a:bodyPr>
          <a:lstStyle/>
          <a:p>
            <a:r>
              <a:rPr lang="de-DE" sz="1200" dirty="0">
                <a:solidFill>
                  <a:schemeClr val="accent1">
                    <a:lumMod val="75000"/>
                  </a:schemeClr>
                </a:solidFill>
              </a:rPr>
              <a:t>Abb.: eigene Darstellung</a:t>
            </a:r>
          </a:p>
        </p:txBody>
      </p:sp>
      <p:pic>
        <p:nvPicPr>
          <p:cNvPr id="16" name="Grafik 15" descr="Ein Bild, das Symbol, Screenshot, Billardkugel enthält.&#10;&#10;KI-generierte Inhalte können fehlerhaft sein.">
            <a:extLst>
              <a:ext uri="{FF2B5EF4-FFF2-40B4-BE49-F238E27FC236}">
                <a16:creationId xmlns:a16="http://schemas.microsoft.com/office/drawing/2014/main" id="{C60CC5F6-5305-4655-86B1-0B5569096E6E}"/>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1">
            <a:extLst>
              <a:ext uri="{FF2B5EF4-FFF2-40B4-BE49-F238E27FC236}">
                <a16:creationId xmlns:a16="http://schemas.microsoft.com/office/drawing/2014/main" id="{43F04DE2-3B06-4853-46CF-7A49F27BC3FA}"/>
              </a:ext>
            </a:extLst>
          </p:cNvPr>
          <p:cNvSpPr txBox="1">
            <a:spLocks noChangeArrowheads="1"/>
          </p:cNvSpPr>
          <p:nvPr/>
        </p:nvSpPr>
        <p:spPr bwMode="auto">
          <a:xfrm>
            <a:off x="624418" y="587527"/>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Vorteile Avatar-gestützter Visualisierung</a:t>
            </a:r>
          </a:p>
        </p:txBody>
      </p:sp>
      <p:sp>
        <p:nvSpPr>
          <p:cNvPr id="45058" name="Rectangle 2">
            <a:extLst>
              <a:ext uri="{FF2B5EF4-FFF2-40B4-BE49-F238E27FC236}">
                <a16:creationId xmlns:a16="http://schemas.microsoft.com/office/drawing/2014/main" id="{67CF7148-FDBF-0760-D47E-C33F4D9DF403}"/>
              </a:ext>
            </a:extLst>
          </p:cNvPr>
          <p:cNvSpPr>
            <a:spLocks noChangeArrowheads="1"/>
          </p:cNvSpPr>
          <p:nvPr/>
        </p:nvSpPr>
        <p:spPr bwMode="auto">
          <a:xfrm>
            <a:off x="624417" y="1799167"/>
            <a:ext cx="7008283" cy="22140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0000" rIns="120000" bIns="60000">
            <a:spAutoFit/>
          </a:bodyPr>
          <a:lstStyle>
            <a:lvl1pPr>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400" dirty="0">
                <a:solidFill>
                  <a:srgbClr val="17365D"/>
                </a:solidFill>
              </a:rPr>
              <a:t>Körperliche Erscheinung anonymisiert   </a:t>
            </a:r>
          </a:p>
          <a:p>
            <a:pPr>
              <a:lnSpc>
                <a:spcPct val="100000"/>
              </a:lnSpc>
            </a:pPr>
            <a:r>
              <a:rPr lang="de-DE" altLang="de-DE" sz="1600" dirty="0">
                <a:solidFill>
                  <a:srgbClr val="17365D"/>
                </a:solidFill>
              </a:rPr>
              <a:t>(Casey &amp; Jones, 2011; Greve et al., 2022)</a:t>
            </a:r>
          </a:p>
          <a:p>
            <a:pPr>
              <a:lnSpc>
                <a:spcPct val="100000"/>
              </a:lnSpc>
            </a:pPr>
            <a:endParaRPr lang="de-DE" altLang="de-DE" sz="1600" dirty="0"/>
          </a:p>
          <a:p>
            <a:pPr>
              <a:lnSpc>
                <a:spcPct val="100000"/>
              </a:lnSpc>
            </a:pPr>
            <a:r>
              <a:rPr lang="de-DE" altLang="de-DE" sz="2400" dirty="0">
                <a:solidFill>
                  <a:srgbClr val="17365D"/>
                </a:solidFill>
              </a:rPr>
              <a:t>Minimierung von Hierarchien wünschenswerter Körper</a:t>
            </a:r>
          </a:p>
          <a:p>
            <a:pPr>
              <a:lnSpc>
                <a:spcPct val="100000"/>
              </a:lnSpc>
            </a:pPr>
            <a:r>
              <a:rPr lang="de-DE" altLang="de-DE" sz="1600" dirty="0">
                <a:solidFill>
                  <a:srgbClr val="17365D"/>
                </a:solidFill>
              </a:rPr>
              <a:t>(van </a:t>
            </a:r>
            <a:r>
              <a:rPr lang="de-DE" altLang="de-DE" sz="1600" dirty="0" err="1">
                <a:solidFill>
                  <a:srgbClr val="17365D"/>
                </a:solidFill>
              </a:rPr>
              <a:t>Doodewaard</a:t>
            </a:r>
            <a:r>
              <a:rPr lang="de-DE" altLang="de-DE" sz="1600" dirty="0">
                <a:solidFill>
                  <a:srgbClr val="17365D"/>
                </a:solidFill>
              </a:rPr>
              <a:t>, </a:t>
            </a:r>
            <a:r>
              <a:rPr lang="de-DE" altLang="de-DE" sz="1600" dirty="0" err="1">
                <a:solidFill>
                  <a:srgbClr val="17365D"/>
                </a:solidFill>
              </a:rPr>
              <a:t>Knoppers</a:t>
            </a:r>
            <a:r>
              <a:rPr lang="de-DE" altLang="de-DE" sz="1600" dirty="0">
                <a:solidFill>
                  <a:srgbClr val="17365D"/>
                </a:solidFill>
              </a:rPr>
              <a:t>, &amp; van </a:t>
            </a:r>
            <a:r>
              <a:rPr lang="de-DE" altLang="de-DE" sz="1600" dirty="0" err="1">
                <a:solidFill>
                  <a:srgbClr val="17365D"/>
                </a:solidFill>
              </a:rPr>
              <a:t>Hilvoorde</a:t>
            </a:r>
            <a:r>
              <a:rPr lang="de-DE" altLang="de-DE" sz="1600" dirty="0">
                <a:solidFill>
                  <a:srgbClr val="17365D"/>
                </a:solidFill>
              </a:rPr>
              <a:t>, 2018)</a:t>
            </a:r>
          </a:p>
          <a:p>
            <a:pPr>
              <a:lnSpc>
                <a:spcPct val="100000"/>
              </a:lnSpc>
            </a:pPr>
            <a:endParaRPr lang="de-DE" altLang="de-DE" sz="1600" dirty="0"/>
          </a:p>
        </p:txBody>
      </p:sp>
      <p:pic>
        <p:nvPicPr>
          <p:cNvPr id="2" name="Picture 6">
            <a:extLst>
              <a:ext uri="{FF2B5EF4-FFF2-40B4-BE49-F238E27FC236}">
                <a16:creationId xmlns:a16="http://schemas.microsoft.com/office/drawing/2014/main" id="{9F2E99E6-9F94-05CD-44DA-50FFF63FA7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17" t="15298" r="65472" b="46613"/>
          <a:stretch>
            <a:fillRect/>
          </a:stretch>
        </p:blipFill>
        <p:spPr bwMode="auto">
          <a:xfrm>
            <a:off x="7806568" y="2330571"/>
            <a:ext cx="3761015" cy="3788441"/>
          </a:xfrm>
          <a:prstGeom prst="rect">
            <a:avLst/>
          </a:prstGeom>
          <a:solidFill>
            <a:srgbClr val="EDEDED"/>
          </a:solidFill>
          <a:ln>
            <a:noFill/>
          </a:ln>
          <a:effectLst>
            <a:outerShdw dist="18000" dir="5400000" algn="ctr" rotWithShape="0">
              <a:srgbClr val="000000">
                <a:alpha val="40033"/>
              </a:srgbClr>
            </a:outerShdw>
          </a:effectLst>
          <a:extLst>
            <a:ext uri="{91240B29-F687-4F45-9708-019B960494DF}">
              <a14:hiddenLine xmlns:a14="http://schemas.microsoft.com/office/drawing/2010/main" w="88920" cap="flat">
                <a:solidFill>
                  <a:srgbClr val="3465A4"/>
                </a:solidFill>
                <a:round/>
                <a:headEnd/>
                <a:tailEnd/>
              </a14:hiddenLine>
            </a:ext>
          </a:extLst>
        </p:spPr>
      </p:pic>
      <p:sp>
        <p:nvSpPr>
          <p:cNvPr id="3" name="Textfeld 2">
            <a:extLst>
              <a:ext uri="{FF2B5EF4-FFF2-40B4-BE49-F238E27FC236}">
                <a16:creationId xmlns:a16="http://schemas.microsoft.com/office/drawing/2014/main" id="{D6742846-36AF-068E-E056-5A9321B7DFD7}"/>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5</a:t>
            </a:r>
          </a:p>
        </p:txBody>
      </p:sp>
      <p:sp>
        <p:nvSpPr>
          <p:cNvPr id="6" name="Textfeld 5">
            <a:extLst>
              <a:ext uri="{FF2B5EF4-FFF2-40B4-BE49-F238E27FC236}">
                <a16:creationId xmlns:a16="http://schemas.microsoft.com/office/drawing/2014/main" id="{B11A877F-1924-43F2-8B22-F083FC116633}"/>
              </a:ext>
            </a:extLst>
          </p:cNvPr>
          <p:cNvSpPr txBox="1"/>
          <p:nvPr/>
        </p:nvSpPr>
        <p:spPr>
          <a:xfrm>
            <a:off x="7711018" y="6119336"/>
            <a:ext cx="2491388" cy="369332"/>
          </a:xfrm>
          <a:prstGeom prst="rect">
            <a:avLst/>
          </a:prstGeom>
          <a:noFill/>
        </p:spPr>
        <p:txBody>
          <a:bodyPr wrap="none" rtlCol="0">
            <a:spAutoFit/>
          </a:bodyPr>
          <a:lstStyle/>
          <a:p>
            <a:r>
              <a:rPr lang="de-DE" dirty="0"/>
              <a:t>Abb.: eigene Darstellung</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B54C6BD3-83A5-4A18-8C0B-FB7EFCA71A3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1">
            <a:extLst>
              <a:ext uri="{FF2B5EF4-FFF2-40B4-BE49-F238E27FC236}">
                <a16:creationId xmlns:a16="http://schemas.microsoft.com/office/drawing/2014/main" id="{916238A5-2F87-CB12-D523-F38E3D502994}"/>
              </a:ext>
            </a:extLst>
          </p:cNvPr>
          <p:cNvSpPr txBox="1">
            <a:spLocks noChangeArrowheads="1"/>
          </p:cNvSpPr>
          <p:nvPr/>
        </p:nvSpPr>
        <p:spPr bwMode="auto">
          <a:xfrm>
            <a:off x="624418" y="587527"/>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Relevanz für den Schulsport und die Sportlehrer*</a:t>
            </a:r>
            <a:r>
              <a:rPr lang="de-DE" altLang="de-DE" sz="2667" b="1" dirty="0" err="1">
                <a:solidFill>
                  <a:srgbClr val="17365D"/>
                </a:solidFill>
              </a:rPr>
              <a:t>innenbildung</a:t>
            </a:r>
            <a:endParaRPr lang="de-DE" altLang="de-DE" sz="2667" b="1" dirty="0">
              <a:solidFill>
                <a:srgbClr val="17365D"/>
              </a:solidFill>
            </a:endParaRPr>
          </a:p>
        </p:txBody>
      </p:sp>
      <p:sp>
        <p:nvSpPr>
          <p:cNvPr id="53250" name="Text Box 2">
            <a:extLst>
              <a:ext uri="{FF2B5EF4-FFF2-40B4-BE49-F238E27FC236}">
                <a16:creationId xmlns:a16="http://schemas.microsoft.com/office/drawing/2014/main" id="{3BC06426-9040-474E-3D12-A519834CA277}"/>
              </a:ext>
            </a:extLst>
          </p:cNvPr>
          <p:cNvSpPr txBox="1">
            <a:spLocks noChangeArrowheads="1"/>
          </p:cNvSpPr>
          <p:nvPr/>
        </p:nvSpPr>
        <p:spPr bwMode="auto">
          <a:xfrm>
            <a:off x="624417" y="1843618"/>
            <a:ext cx="6720416"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000" dirty="0">
                <a:solidFill>
                  <a:srgbClr val="1F487C"/>
                </a:solidFill>
              </a:rPr>
              <a:t>Wie können diese Avatar-gestützte Visualisierungen den Sportunterricht bereichern?</a:t>
            </a:r>
          </a:p>
          <a:p>
            <a:pPr>
              <a:spcBef>
                <a:spcPts val="500"/>
              </a:spcBef>
            </a:pPr>
            <a:br>
              <a:rPr lang="de-DE" altLang="de-DE" sz="2000" dirty="0">
                <a:solidFill>
                  <a:srgbClr val="17365D"/>
                </a:solidFill>
              </a:rPr>
            </a:br>
            <a:r>
              <a:rPr lang="de-DE" altLang="de-DE" sz="2000" dirty="0">
                <a:solidFill>
                  <a:srgbClr val="1F487C"/>
                </a:solidFill>
              </a:rPr>
              <a:t>Erfolgreiche Theorie-Praxis Verbindung: Einbindung anatomischen Grundwissens befähigt Studierende, reflexive und qualifizierte Handlungsentscheidungen für den Schulkontext zu treffen. (Büning &amp; Wirth, 2020)</a:t>
            </a:r>
          </a:p>
          <a:p>
            <a:pPr>
              <a:spcBef>
                <a:spcPts val="367"/>
              </a:spcBef>
            </a:pPr>
            <a:endParaRPr lang="de-DE" altLang="de-DE" sz="2000" dirty="0">
              <a:solidFill>
                <a:srgbClr val="17365D"/>
              </a:solidFill>
            </a:endParaRPr>
          </a:p>
          <a:p>
            <a:pPr>
              <a:spcBef>
                <a:spcPts val="500"/>
              </a:spcBef>
            </a:pPr>
            <a:r>
              <a:rPr lang="de-DE" altLang="de-DE" sz="2000" dirty="0">
                <a:solidFill>
                  <a:srgbClr val="1F487C"/>
                </a:solidFill>
              </a:rPr>
              <a:t>Verbesserte Bewegungsselbstwahrnehmung geht neben einer verbesserten Bewegungsperformance auch mit verbesserten Bewegungskreativität einher. </a:t>
            </a:r>
            <a:r>
              <a:rPr lang="de-DE" altLang="de-DE" sz="1733" dirty="0">
                <a:solidFill>
                  <a:srgbClr val="1F487C"/>
                </a:solidFill>
              </a:rPr>
              <a:t>(Büning, Steinberg &amp; Lausberg, 2023)</a:t>
            </a:r>
          </a:p>
        </p:txBody>
      </p:sp>
      <p:pic>
        <p:nvPicPr>
          <p:cNvPr id="53251" name="Picture 3">
            <a:extLst>
              <a:ext uri="{FF2B5EF4-FFF2-40B4-BE49-F238E27FC236}">
                <a16:creationId xmlns:a16="http://schemas.microsoft.com/office/drawing/2014/main" id="{5E9A6232-C6DC-2244-3D52-CC0A50861A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743" r="55630"/>
          <a:stretch>
            <a:fillRect/>
          </a:stretch>
        </p:blipFill>
        <p:spPr bwMode="auto">
          <a:xfrm>
            <a:off x="7883476" y="2850270"/>
            <a:ext cx="2735234" cy="3420203"/>
          </a:xfrm>
          <a:prstGeom prst="rect">
            <a:avLst/>
          </a:prstGeom>
          <a:noFill/>
          <a:ln>
            <a:noFill/>
          </a:ln>
          <a:effectLst/>
          <a:extLst>
            <a:ext uri="{909E8E84-426E-40DD-AFC4-6F175D3DCCD1}">
              <a14:hiddenFill xmlns:a14="http://schemas.microsoft.com/office/drawing/2010/main">
                <a:blipFill dpi="0" rotWithShape="0">
                  <a:blip/>
                  <a:srcRect l="9743" r="55630"/>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252" name="Picture 4">
            <a:extLst>
              <a:ext uri="{FF2B5EF4-FFF2-40B4-BE49-F238E27FC236}">
                <a16:creationId xmlns:a16="http://schemas.microsoft.com/office/drawing/2014/main" id="{6C0E0022-9E05-45D3-2A1B-3F0F9BB5AD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132" r="19878"/>
          <a:stretch>
            <a:fillRect/>
          </a:stretch>
        </p:blipFill>
        <p:spPr bwMode="auto">
          <a:xfrm>
            <a:off x="9593941" y="2850270"/>
            <a:ext cx="1973642" cy="3420203"/>
          </a:xfrm>
          <a:prstGeom prst="rect">
            <a:avLst/>
          </a:prstGeom>
          <a:noFill/>
          <a:ln>
            <a:noFill/>
          </a:ln>
          <a:effectLst/>
          <a:extLst>
            <a:ext uri="{909E8E84-426E-40DD-AFC4-6F175D3DCCD1}">
              <a14:hiddenFill xmlns:a14="http://schemas.microsoft.com/office/drawing/2010/main">
                <a:blipFill dpi="0" rotWithShape="0">
                  <a:blip/>
                  <a:srcRect l="55132" r="19878"/>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feld 1">
            <a:extLst>
              <a:ext uri="{FF2B5EF4-FFF2-40B4-BE49-F238E27FC236}">
                <a16:creationId xmlns:a16="http://schemas.microsoft.com/office/drawing/2014/main" id="{448491E4-A2D0-85DB-393A-8DD86D60B300}"/>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13</a:t>
            </a:r>
          </a:p>
        </p:txBody>
      </p:sp>
      <p:sp>
        <p:nvSpPr>
          <p:cNvPr id="7" name="Textfeld 6">
            <a:extLst>
              <a:ext uri="{FF2B5EF4-FFF2-40B4-BE49-F238E27FC236}">
                <a16:creationId xmlns:a16="http://schemas.microsoft.com/office/drawing/2014/main" id="{54C3DAAA-D027-46C8-AC16-C076478E8314}"/>
              </a:ext>
            </a:extLst>
          </p:cNvPr>
          <p:cNvSpPr txBox="1"/>
          <p:nvPr/>
        </p:nvSpPr>
        <p:spPr>
          <a:xfrm>
            <a:off x="7776332" y="6270473"/>
            <a:ext cx="2491388" cy="369332"/>
          </a:xfrm>
          <a:prstGeom prst="rect">
            <a:avLst/>
          </a:prstGeom>
          <a:noFill/>
        </p:spPr>
        <p:txBody>
          <a:bodyPr wrap="none" rtlCol="0">
            <a:spAutoFit/>
          </a:bodyPr>
          <a:lstStyle/>
          <a:p>
            <a:r>
              <a:rPr lang="de-DE" dirty="0"/>
              <a:t>Abb.: eigene Darstellung</a:t>
            </a:r>
          </a:p>
        </p:txBody>
      </p:sp>
      <p:pic>
        <p:nvPicPr>
          <p:cNvPr id="8" name="Grafik 7" descr="Ein Bild, das Symbol, Screenshot, Billardkugel enthält.&#10;&#10;KI-generierte Inhalte können fehlerhaft sein.">
            <a:extLst>
              <a:ext uri="{FF2B5EF4-FFF2-40B4-BE49-F238E27FC236}">
                <a16:creationId xmlns:a16="http://schemas.microsoft.com/office/drawing/2014/main" id="{6DB7CAE7-4BBD-4429-B2C5-D4AF5F1BA99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additive="repl">
                                        <p:cTn id="6" dur="1" fill="hold">
                                          <p:stCondLst>
                                            <p:cond delay="0"/>
                                          </p:stCondLst>
                                        </p:cTn>
                                        <p:tgtEl>
                                          <p:spTgt spid="53250">
                                            <p:txEl>
                                              <p:pRg st="3" end="3"/>
                                            </p:txEl>
                                          </p:spTgt>
                                        </p:tgtEl>
                                        <p:attrNameLst>
                                          <p:attrName>style.visibility</p:attrName>
                                        </p:attrNameLst>
                                      </p:cBhvr>
                                      <p:to>
                                        <p:strVal val="visible"/>
                                      </p:to>
                                    </p:set>
                                    <p:animEffect transition="in" filter="wipe(left)">
                                      <p:cBhvr additive="repl">
                                        <p:cTn id="7" dur="500"/>
                                        <p:tgtEl>
                                          <p:spTgt spid="532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1">
            <a:extLst>
              <a:ext uri="{FF2B5EF4-FFF2-40B4-BE49-F238E27FC236}">
                <a16:creationId xmlns:a16="http://schemas.microsoft.com/office/drawing/2014/main" id="{129C7A60-62C1-5F5F-49E8-1CFF6D8AAC3A}"/>
              </a:ext>
            </a:extLst>
          </p:cNvPr>
          <p:cNvSpPr txBox="1">
            <a:spLocks noChangeArrowheads="1"/>
          </p:cNvSpPr>
          <p:nvPr/>
        </p:nvSpPr>
        <p:spPr bwMode="auto">
          <a:xfrm>
            <a:off x="624418" y="587532"/>
            <a:ext cx="10943167" cy="565149"/>
          </a:xfrm>
          <a:prstGeom prst="rect">
            <a:avLst/>
          </a:prstGeom>
          <a:solidFill>
            <a:schemeClr val="accent4">
              <a:lumMod val="20000"/>
              <a:lumOff val="80000"/>
            </a:schemeClr>
          </a:solidFill>
          <a:ln>
            <a:noFill/>
          </a:ln>
          <a:effectLst/>
        </p:spPr>
        <p:txBody>
          <a:bodyPr anchor="b"/>
          <a:lstStyle>
            <a:lvl1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Lst>
              <a:defRPr>
                <a:solidFill>
                  <a:srgbClr val="000000"/>
                </a:solidFill>
                <a:latin typeface="Calibri" panose="020F0502020204030204" pitchFamily="34" charset="0"/>
                <a:cs typeface="Noto Sans SC Regular" charset="0"/>
              </a:defRPr>
            </a:lvl9pPr>
          </a:lstStyle>
          <a:p>
            <a:pPr>
              <a:lnSpc>
                <a:spcPct val="100000"/>
              </a:lnSpc>
            </a:pPr>
            <a:r>
              <a:rPr lang="de-DE" altLang="de-DE" sz="2667" b="1" dirty="0">
                <a:solidFill>
                  <a:srgbClr val="17365D"/>
                </a:solidFill>
              </a:rPr>
              <a:t>Forschungsfragen und Ziele</a:t>
            </a:r>
            <a:endParaRPr lang="de-DE" altLang="de-DE" sz="2667" dirty="0">
              <a:solidFill>
                <a:srgbClr val="17365D"/>
              </a:solidFill>
            </a:endParaRPr>
          </a:p>
        </p:txBody>
      </p:sp>
      <p:sp>
        <p:nvSpPr>
          <p:cNvPr id="46082" name="Text Box 2">
            <a:extLst>
              <a:ext uri="{FF2B5EF4-FFF2-40B4-BE49-F238E27FC236}">
                <a16:creationId xmlns:a16="http://schemas.microsoft.com/office/drawing/2014/main" id="{84B42157-DDED-ADE2-3BEC-AB83A2848D36}"/>
              </a:ext>
            </a:extLst>
          </p:cNvPr>
          <p:cNvSpPr txBox="1">
            <a:spLocks noChangeArrowheads="1"/>
          </p:cNvSpPr>
          <p:nvPr/>
        </p:nvSpPr>
        <p:spPr bwMode="auto">
          <a:xfrm>
            <a:off x="624418" y="1843618"/>
            <a:ext cx="7103533" cy="4030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1pPr>
            <a:lvl2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2pPr>
            <a:lvl3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3pPr>
            <a:lvl4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4pPr>
            <a:lvl5pPr>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5pPr>
            <a:lvl6pPr marL="25146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6pPr>
            <a:lvl7pPr marL="29718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7pPr>
            <a:lvl8pPr marL="34290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8pPr>
            <a:lvl9pPr marL="3886200" indent="-228600" fontAlgn="base" hangingPunct="0">
              <a:lnSpc>
                <a:spcPct val="8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Lst>
              <a:defRPr>
                <a:solidFill>
                  <a:srgbClr val="000000"/>
                </a:solidFill>
                <a:latin typeface="Calibri" panose="020F0502020204030204" pitchFamily="34" charset="0"/>
                <a:cs typeface="Noto Sans SC Regular" charset="0"/>
              </a:defRPr>
            </a:lvl9pPr>
          </a:lstStyle>
          <a:p>
            <a:pPr>
              <a:spcBef>
                <a:spcPts val="500"/>
              </a:spcBef>
            </a:pPr>
            <a:r>
              <a:rPr lang="de-DE" altLang="de-DE" sz="2400" dirty="0">
                <a:solidFill>
                  <a:srgbClr val="17365D"/>
                </a:solidFill>
              </a:rPr>
              <a:t>Wie können </a:t>
            </a:r>
            <a:r>
              <a:rPr lang="de-DE" altLang="de-DE" sz="2400" dirty="0" err="1">
                <a:solidFill>
                  <a:srgbClr val="17365D"/>
                </a:solidFill>
              </a:rPr>
              <a:t>avatar</a:t>
            </a:r>
            <a:r>
              <a:rPr lang="de-DE" altLang="de-DE" sz="2400" dirty="0">
                <a:solidFill>
                  <a:srgbClr val="17365D"/>
                </a:solidFill>
              </a:rPr>
              <a:t>-gestützte Visualisierungen Lernprozesse im Schulsport unterstützen?</a:t>
            </a:r>
          </a:p>
          <a:p>
            <a:pPr>
              <a:spcBef>
                <a:spcPts val="500"/>
              </a:spcBef>
            </a:pPr>
            <a:endParaRPr lang="de-DE" altLang="de-DE" sz="2400" dirty="0">
              <a:solidFill>
                <a:srgbClr val="17365D"/>
              </a:solidFill>
            </a:endParaRP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Untersuchungsziel: </a:t>
            </a:r>
          </a:p>
          <a:p>
            <a:pPr>
              <a:spcBef>
                <a:spcPts val="500"/>
              </a:spcBef>
            </a:pPr>
            <a:r>
              <a:rPr lang="de-DE" altLang="de-DE" sz="2400" dirty="0">
                <a:solidFill>
                  <a:srgbClr val="17365D"/>
                </a:solidFill>
              </a:rPr>
              <a:t>Vergleich von </a:t>
            </a:r>
            <a:r>
              <a:rPr lang="de-DE" altLang="de-DE" sz="2400" b="1" dirty="0">
                <a:solidFill>
                  <a:srgbClr val="17365D"/>
                </a:solidFill>
              </a:rPr>
              <a:t>Bewegungsexplorationen</a:t>
            </a:r>
            <a:r>
              <a:rPr lang="de-DE" altLang="de-DE" sz="2400" dirty="0">
                <a:solidFill>
                  <a:srgbClr val="17365D"/>
                </a:solidFill>
              </a:rPr>
              <a:t> </a:t>
            </a:r>
            <a:br>
              <a:rPr lang="de-DE" altLang="de-DE" sz="2400" dirty="0">
                <a:solidFill>
                  <a:srgbClr val="17365D"/>
                </a:solidFill>
              </a:rPr>
            </a:br>
            <a:r>
              <a:rPr lang="de-DE" altLang="de-DE" sz="2400" dirty="0">
                <a:solidFill>
                  <a:srgbClr val="17365D"/>
                </a:solidFill>
              </a:rPr>
              <a:t>mit und ohne Avatar-gestützte Visualisierung</a:t>
            </a:r>
          </a:p>
          <a:p>
            <a:pPr>
              <a:spcBef>
                <a:spcPts val="500"/>
              </a:spcBef>
            </a:pPr>
            <a:endParaRPr lang="de-DE" altLang="de-DE" sz="2400" dirty="0">
              <a:solidFill>
                <a:srgbClr val="17365D"/>
              </a:solidFill>
            </a:endParaRPr>
          </a:p>
          <a:p>
            <a:pPr>
              <a:spcBef>
                <a:spcPts val="500"/>
              </a:spcBef>
            </a:pPr>
            <a:r>
              <a:rPr lang="de-DE" altLang="de-DE" sz="2400" dirty="0">
                <a:solidFill>
                  <a:srgbClr val="17365D"/>
                </a:solidFill>
              </a:rPr>
              <a:t>(Büning et al., 2025)</a:t>
            </a:r>
          </a:p>
        </p:txBody>
      </p:sp>
      <p:pic>
        <p:nvPicPr>
          <p:cNvPr id="2" name="Picture 2">
            <a:extLst>
              <a:ext uri="{FF2B5EF4-FFF2-40B4-BE49-F238E27FC236}">
                <a16:creationId xmlns:a16="http://schemas.microsoft.com/office/drawing/2014/main" id="{3FDED535-02DA-E902-DF71-282B284131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544" t="17926" r="1758" b="16711"/>
          <a:stretch>
            <a:fillRect/>
          </a:stretch>
        </p:blipFill>
        <p:spPr bwMode="auto">
          <a:xfrm>
            <a:off x="7081473" y="3687541"/>
            <a:ext cx="4486109" cy="2186210"/>
          </a:xfrm>
          <a:prstGeom prst="rect">
            <a:avLst/>
          </a:prstGeom>
          <a:noFill/>
          <a:ln>
            <a:noFill/>
          </a:ln>
          <a:effectLst/>
          <a:extLst>
            <a:ext uri="{909E8E84-426E-40DD-AFC4-6F175D3DCCD1}">
              <a14:hiddenFill xmlns:a14="http://schemas.microsoft.com/office/drawing/2010/main">
                <a:blipFill dpi="0" rotWithShape="0">
                  <a:blip/>
                  <a:srcRect l="24544" t="17926" r="1758" b="16711"/>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feld 2">
            <a:extLst>
              <a:ext uri="{FF2B5EF4-FFF2-40B4-BE49-F238E27FC236}">
                <a16:creationId xmlns:a16="http://schemas.microsoft.com/office/drawing/2014/main" id="{84ED8E03-6079-8647-322D-233D2C5D7576}"/>
              </a:ext>
            </a:extLst>
          </p:cNvPr>
          <p:cNvSpPr txBox="1"/>
          <p:nvPr/>
        </p:nvSpPr>
        <p:spPr>
          <a:xfrm>
            <a:off x="11567585" y="6488668"/>
            <a:ext cx="624415" cy="369332"/>
          </a:xfrm>
          <a:prstGeom prst="rect">
            <a:avLst/>
          </a:prstGeom>
          <a:noFill/>
        </p:spPr>
        <p:txBody>
          <a:bodyPr wrap="square" rtlCol="0">
            <a:spAutoFit/>
          </a:bodyPr>
          <a:lstStyle/>
          <a:p>
            <a:r>
              <a:rPr lang="de-DE" dirty="0">
                <a:solidFill>
                  <a:srgbClr val="17365D"/>
                </a:solidFill>
              </a:rPr>
              <a:t>6</a:t>
            </a:r>
          </a:p>
        </p:txBody>
      </p:sp>
      <p:sp>
        <p:nvSpPr>
          <p:cNvPr id="6" name="Textfeld 5">
            <a:extLst>
              <a:ext uri="{FF2B5EF4-FFF2-40B4-BE49-F238E27FC236}">
                <a16:creationId xmlns:a16="http://schemas.microsoft.com/office/drawing/2014/main" id="{A539D608-B81C-44CE-895D-64CF4271F5D2}"/>
              </a:ext>
            </a:extLst>
          </p:cNvPr>
          <p:cNvSpPr txBox="1"/>
          <p:nvPr/>
        </p:nvSpPr>
        <p:spPr>
          <a:xfrm>
            <a:off x="6992561" y="5811877"/>
            <a:ext cx="2491388" cy="369332"/>
          </a:xfrm>
          <a:prstGeom prst="rect">
            <a:avLst/>
          </a:prstGeom>
          <a:noFill/>
        </p:spPr>
        <p:txBody>
          <a:bodyPr wrap="none" rtlCol="0">
            <a:spAutoFit/>
          </a:bodyPr>
          <a:lstStyle/>
          <a:p>
            <a:r>
              <a:rPr lang="de-DE" dirty="0"/>
              <a:t>Abb.: eigene Darstellung</a:t>
            </a:r>
          </a:p>
        </p:txBody>
      </p:sp>
      <p:pic>
        <p:nvPicPr>
          <p:cNvPr id="7" name="Grafik 6" descr="Ein Bild, das Symbol, Screenshot, Billardkugel enthält.&#10;&#10;KI-generierte Inhalte können fehlerhaft sein.">
            <a:extLst>
              <a:ext uri="{FF2B5EF4-FFF2-40B4-BE49-F238E27FC236}">
                <a16:creationId xmlns:a16="http://schemas.microsoft.com/office/drawing/2014/main" id="{0F6BA58F-9FCA-4264-81CF-7F407643822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4417" y="6270474"/>
            <a:ext cx="892883" cy="334399"/>
          </a:xfrm>
          <a:prstGeom prst="rect">
            <a:avLst/>
          </a:prstGeom>
        </p:spPr>
      </p:pic>
    </p:spTree>
  </p:cSld>
  <p:clrMapOvr>
    <a:masterClrMapping/>
  </p:clrMapOvr>
  <p:transition spd="slow"/>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2056</Words>
  <Application>Microsoft Office PowerPoint</Application>
  <PresentationFormat>Breitbild</PresentationFormat>
  <Paragraphs>287</Paragraphs>
  <Slides>18</Slides>
  <Notes>16</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18</vt:i4>
      </vt:variant>
    </vt:vector>
  </HeadingPairs>
  <TitlesOfParts>
    <vt:vector size="26" baseType="lpstr">
      <vt:lpstr>Aptos</vt:lpstr>
      <vt:lpstr>Aptos Display</vt:lpstr>
      <vt:lpstr>Arial</vt:lpstr>
      <vt:lpstr>Calibri</vt:lpstr>
      <vt:lpstr>Google Sans</vt:lpstr>
      <vt:lpstr>-webkit-standard</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Ronja Frizen</dc:creator>
  <cp:lastModifiedBy>Miko, Helena</cp:lastModifiedBy>
  <cp:revision>15</cp:revision>
  <dcterms:created xsi:type="dcterms:W3CDTF">2026-01-19T09:47:57Z</dcterms:created>
  <dcterms:modified xsi:type="dcterms:W3CDTF">2026-02-04T13:38:23Z</dcterms:modified>
</cp:coreProperties>
</file>